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257" r:id="rId5"/>
    <p:sldId id="258" r:id="rId6"/>
    <p:sldId id="259" r:id="rId7"/>
    <p:sldId id="260" r:id="rId8"/>
    <p:sldId id="261" r:id="rId9"/>
    <p:sldId id="272" r:id="rId10"/>
    <p:sldId id="263"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83" r:id="rId24"/>
    <p:sldId id="279" r:id="rId25"/>
    <p:sldId id="280" r:id="rId26"/>
    <p:sldId id="282" r:id="rId27"/>
    <p:sldId id="284" r:id="rId28"/>
    <p:sldId id="285" r:id="rId29"/>
    <p:sldId id="262"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F3E28A-7102-499F-9F27-D5AE56FFB59D}" v="6" dt="2023-03-29T16:48:13.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02"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lf Gier" userId="f2b925c630c7aca1" providerId="LiveId" clId="{F8F3E28A-7102-499F-9F27-D5AE56FFB59D}"/>
    <pc:docChg chg="modSld">
      <pc:chgData name="Ralf Gier" userId="f2b925c630c7aca1" providerId="LiveId" clId="{F8F3E28A-7102-499F-9F27-D5AE56FFB59D}" dt="2023-03-29T16:48:13.128" v="5"/>
      <pc:docMkLst>
        <pc:docMk/>
      </pc:docMkLst>
      <pc:sldChg chg="modTransition">
        <pc:chgData name="Ralf Gier" userId="f2b925c630c7aca1" providerId="LiveId" clId="{F8F3E28A-7102-499F-9F27-D5AE56FFB59D}" dt="2023-03-29T16:48:13.128" v="5"/>
        <pc:sldMkLst>
          <pc:docMk/>
          <pc:sldMk cId="1685740869"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17538-F60F-8B21-FA93-1826F583B5E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A0363CF-D328-2D56-632B-7DC3F8207D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629D3C2-D20F-8C9F-CA04-0249AABCBB06}"/>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5" name="Fußzeilenplatzhalter 4">
            <a:extLst>
              <a:ext uri="{FF2B5EF4-FFF2-40B4-BE49-F238E27FC236}">
                <a16:creationId xmlns:a16="http://schemas.microsoft.com/office/drawing/2014/main" id="{67308D15-1566-4FC5-FD8B-D477CF03B7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9CE769-90AB-A679-80B6-33380ABEB3ED}"/>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163159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A44BB-511F-FEF6-D413-B91DF96086B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DD6950C-98E7-E0DA-5EEF-B9D81611F70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ED21310-8D36-7921-70AF-1F6788E712D7}"/>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5" name="Fußzeilenplatzhalter 4">
            <a:extLst>
              <a:ext uri="{FF2B5EF4-FFF2-40B4-BE49-F238E27FC236}">
                <a16:creationId xmlns:a16="http://schemas.microsoft.com/office/drawing/2014/main" id="{F2AE5306-4B45-0E95-4440-B040DA6580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E1300D7-6524-30B2-F998-EBB7D346D718}"/>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206016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3C678E5-E36B-287D-AE99-F857675D418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3B036C2-DBAF-ACE5-EF10-E741223FD8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AF5B0A3-FE79-E7F8-D1C2-5BE0EE935858}"/>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5" name="Fußzeilenplatzhalter 4">
            <a:extLst>
              <a:ext uri="{FF2B5EF4-FFF2-40B4-BE49-F238E27FC236}">
                <a16:creationId xmlns:a16="http://schemas.microsoft.com/office/drawing/2014/main" id="{F7CBEFB1-2581-7AE9-0E8F-840F140321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72B2C4-7AB6-5F15-A2AD-8AE5D268EDCB}"/>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62075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C82E1-6DF6-3FCC-AA0C-36E7389A1AA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04BD0AC-9A8B-2A00-CBA1-E524A7592B4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B24BA54-17F3-8CDD-27FC-C9CCFA43759E}"/>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5" name="Fußzeilenplatzhalter 4">
            <a:extLst>
              <a:ext uri="{FF2B5EF4-FFF2-40B4-BE49-F238E27FC236}">
                <a16:creationId xmlns:a16="http://schemas.microsoft.com/office/drawing/2014/main" id="{CBEB0FE1-9FC9-3D5C-834A-7679BED462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8B07EC-CB2A-CAB5-05DE-FE0BD4970BF4}"/>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221717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6C762-1F13-000A-8C08-CA04582D8F7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CE0CA10-E4E2-2880-C2F0-69AC0A7FBE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17DE74C-6E1E-6B2A-6AEB-460E6D71508A}"/>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5" name="Fußzeilenplatzhalter 4">
            <a:extLst>
              <a:ext uri="{FF2B5EF4-FFF2-40B4-BE49-F238E27FC236}">
                <a16:creationId xmlns:a16="http://schemas.microsoft.com/office/drawing/2014/main" id="{117C7536-C8C2-0133-051D-C935CDD2B14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3E6A1A6-9089-4FFC-767B-CF1A8103B514}"/>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305701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C8D08-ECE0-BE3E-3CB1-DFEE945729D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930AC5-EA0B-EB31-6E97-CFD97F29325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AEC1FE9-E5EC-E48B-249F-34E40E80CF3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6282849-6E22-5FC6-6F5E-70C409D1296A}"/>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6" name="Fußzeilenplatzhalter 5">
            <a:extLst>
              <a:ext uri="{FF2B5EF4-FFF2-40B4-BE49-F238E27FC236}">
                <a16:creationId xmlns:a16="http://schemas.microsoft.com/office/drawing/2014/main" id="{40B5EA80-19BA-4476-2986-28B55A8B83C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FB7839-C88B-8D43-D2FF-D46C10BD0EAF}"/>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84387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FB6C7-3708-D9C0-870D-53797DB2E54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02D64A6-11E1-FBC5-9C6B-C19E042FE5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45B96C4-E731-72FD-0B29-422FCFDF8F4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80FB330-43EC-7C8D-9D31-5A383CAFA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EFFC0E8-0153-64D3-24D8-7FBD52C53F4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C259B48-99D8-289C-04D1-946C7AA7CBFC}"/>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8" name="Fußzeilenplatzhalter 7">
            <a:extLst>
              <a:ext uri="{FF2B5EF4-FFF2-40B4-BE49-F238E27FC236}">
                <a16:creationId xmlns:a16="http://schemas.microsoft.com/office/drawing/2014/main" id="{25B4286B-A49E-4721-6A2C-D80C1089922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E5908A-C3C1-9222-D169-3C77DF08F544}"/>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205833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BE2D7-8FCB-2DE7-249D-0827B3AD30F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904E63B-52AE-E93C-9CB6-B684E2ECFD5D}"/>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4" name="Fußzeilenplatzhalter 3">
            <a:extLst>
              <a:ext uri="{FF2B5EF4-FFF2-40B4-BE49-F238E27FC236}">
                <a16:creationId xmlns:a16="http://schemas.microsoft.com/office/drawing/2014/main" id="{62399839-2761-5C31-E649-430FD25CF51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8F6778E-E3CA-B462-20C7-775E3E1E94C1}"/>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78113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3A7DBFA-B027-012B-4F83-8EDA591AE280}"/>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3" name="Fußzeilenplatzhalter 2">
            <a:extLst>
              <a:ext uri="{FF2B5EF4-FFF2-40B4-BE49-F238E27FC236}">
                <a16:creationId xmlns:a16="http://schemas.microsoft.com/office/drawing/2014/main" id="{B064C86D-27FD-8D67-3E54-F3BA2F3667D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DEF7725-BBDD-2186-FC3E-5E37AB0C8475}"/>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89553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870BE-5B01-A399-1C01-EBDC55EAB48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93A9F7C-7201-0B9E-9020-028F4FE211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6F36FA3-5A7D-63E1-87B3-035DBCDC6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467912-C4EF-302F-6721-BE00A099245A}"/>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6" name="Fußzeilenplatzhalter 5">
            <a:extLst>
              <a:ext uri="{FF2B5EF4-FFF2-40B4-BE49-F238E27FC236}">
                <a16:creationId xmlns:a16="http://schemas.microsoft.com/office/drawing/2014/main" id="{5C933B3E-236E-1EE1-C131-56C1AA0C9E4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A62281C-BA00-9503-4179-7385B9B6527F}"/>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2555773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D929D-6D9F-8140-0A40-230B5E4A81E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4A5DAE1-0ED4-C236-5971-150A954F6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66ADD07-E443-FF33-7DC2-F7DD8A163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2C69967-DDC8-39EA-B181-C5E9FBA838E8}"/>
              </a:ext>
            </a:extLst>
          </p:cNvPr>
          <p:cNvSpPr>
            <a:spLocks noGrp="1"/>
          </p:cNvSpPr>
          <p:nvPr>
            <p:ph type="dt" sz="half" idx="10"/>
          </p:nvPr>
        </p:nvSpPr>
        <p:spPr/>
        <p:txBody>
          <a:bodyPr/>
          <a:lstStyle/>
          <a:p>
            <a:fld id="{A9E458DD-7731-442A-8B16-5BB8389EEF74}" type="datetimeFigureOut">
              <a:rPr lang="de-DE" smtClean="0"/>
              <a:t>29.03.2023</a:t>
            </a:fld>
            <a:endParaRPr lang="de-DE"/>
          </a:p>
        </p:txBody>
      </p:sp>
      <p:sp>
        <p:nvSpPr>
          <p:cNvPr id="6" name="Fußzeilenplatzhalter 5">
            <a:extLst>
              <a:ext uri="{FF2B5EF4-FFF2-40B4-BE49-F238E27FC236}">
                <a16:creationId xmlns:a16="http://schemas.microsoft.com/office/drawing/2014/main" id="{81966251-411F-58F9-023F-F708F8EDA9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53B4E35-32CE-F90C-BC55-CAACEB8F6D7A}"/>
              </a:ext>
            </a:extLst>
          </p:cNvPr>
          <p:cNvSpPr>
            <a:spLocks noGrp="1"/>
          </p:cNvSpPr>
          <p:nvPr>
            <p:ph type="sldNum" sz="quarter" idx="12"/>
          </p:nvPr>
        </p:nvSpPr>
        <p:spPr/>
        <p:txBody>
          <a:bodyPr/>
          <a:lstStyle/>
          <a:p>
            <a:fld id="{69CC2E65-A32D-4382-8616-C65E86291497}" type="slidenum">
              <a:rPr lang="de-DE" smtClean="0"/>
              <a:t>‹Nr.›</a:t>
            </a:fld>
            <a:endParaRPr lang="de-DE"/>
          </a:p>
        </p:txBody>
      </p:sp>
    </p:spTree>
    <p:extLst>
      <p:ext uri="{BB962C8B-B14F-4D97-AF65-F5344CB8AC3E}">
        <p14:creationId xmlns:p14="http://schemas.microsoft.com/office/powerpoint/2010/main" val="3316105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C293808-F2ED-62CA-1B5B-0ADAA1B21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F8A1383-9F04-1518-EA7A-14B1C4F50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2EC1AF3-37BE-ABC4-E8EF-AABCA8A0E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458DD-7731-442A-8B16-5BB8389EEF74}" type="datetimeFigureOut">
              <a:rPr lang="de-DE" smtClean="0"/>
              <a:t>29.03.2023</a:t>
            </a:fld>
            <a:endParaRPr lang="de-DE"/>
          </a:p>
        </p:txBody>
      </p:sp>
      <p:sp>
        <p:nvSpPr>
          <p:cNvPr id="5" name="Fußzeilenplatzhalter 4">
            <a:extLst>
              <a:ext uri="{FF2B5EF4-FFF2-40B4-BE49-F238E27FC236}">
                <a16:creationId xmlns:a16="http://schemas.microsoft.com/office/drawing/2014/main" id="{4A9EEF4D-BA88-A81A-8D66-E35DB6E51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308AAE0-7641-59A0-A3CC-2F8523A50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C2E65-A32D-4382-8616-C65E86291497}" type="slidenum">
              <a:rPr lang="de-DE" smtClean="0"/>
              <a:t>‹Nr.›</a:t>
            </a:fld>
            <a:endParaRPr lang="de-DE"/>
          </a:p>
        </p:txBody>
      </p:sp>
    </p:spTree>
    <p:extLst>
      <p:ext uri="{BB962C8B-B14F-4D97-AF65-F5344CB8AC3E}">
        <p14:creationId xmlns:p14="http://schemas.microsoft.com/office/powerpoint/2010/main" val="3221234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0500C68-F6E0-98C6-177A-D14F2044A5C3}"/>
              </a:ext>
            </a:extLst>
          </p:cNvPr>
          <p:cNvPicPr>
            <a:picLocks noChangeAspect="1"/>
          </p:cNvPicPr>
          <p:nvPr/>
        </p:nvPicPr>
        <p:blipFill rotWithShape="1">
          <a:blip r:embed="rId2"/>
          <a:srcRect l="35316" t="28221" r="36432" b="19223"/>
          <a:stretch/>
        </p:blipFill>
        <p:spPr>
          <a:xfrm>
            <a:off x="1529918" y="533567"/>
            <a:ext cx="5669872" cy="5932907"/>
          </a:xfrm>
          <a:prstGeom prst="rect">
            <a:avLst/>
          </a:prstGeom>
        </p:spPr>
      </p:pic>
      <p:sp>
        <p:nvSpPr>
          <p:cNvPr id="2" name="Untertitel 2">
            <a:extLst>
              <a:ext uri="{FF2B5EF4-FFF2-40B4-BE49-F238E27FC236}">
                <a16:creationId xmlns:a16="http://schemas.microsoft.com/office/drawing/2014/main" id="{E9EE9F3B-E5E3-4216-E4C7-3427A20FA219}"/>
              </a:ext>
            </a:extLst>
          </p:cNvPr>
          <p:cNvSpPr>
            <a:spLocks noGrp="1"/>
          </p:cNvSpPr>
          <p:nvPr>
            <p:ph type="subTitle" idx="1"/>
          </p:nvPr>
        </p:nvSpPr>
        <p:spPr>
          <a:xfrm>
            <a:off x="7199790" y="2251599"/>
            <a:ext cx="4426998" cy="2354802"/>
          </a:xfrm>
        </p:spPr>
        <p:txBody>
          <a:bodyPr>
            <a:normAutofit fontScale="92500"/>
          </a:bodyPr>
          <a:lstStyle/>
          <a:p>
            <a:r>
              <a:rPr lang="de-DE" dirty="0">
                <a:solidFill>
                  <a:schemeClr val="accent2"/>
                </a:solidFill>
                <a:latin typeface="Comic Sans MS" panose="030F0702030302020204" pitchFamily="66" charset="0"/>
              </a:rPr>
              <a:t>Aus den 25 Projekten könnt ihr </a:t>
            </a:r>
            <a:r>
              <a:rPr lang="de-DE" sz="3600" b="1" dirty="0">
                <a:solidFill>
                  <a:schemeClr val="accent2"/>
                </a:solidFill>
                <a:latin typeface="Comic Sans MS" panose="030F0702030302020204" pitchFamily="66" charset="0"/>
              </a:rPr>
              <a:t>3 Wunschprojekte </a:t>
            </a:r>
            <a:r>
              <a:rPr lang="de-DE" dirty="0">
                <a:solidFill>
                  <a:schemeClr val="accent2"/>
                </a:solidFill>
                <a:latin typeface="Comic Sans MS" panose="030F0702030302020204" pitchFamily="66" charset="0"/>
              </a:rPr>
              <a:t>auswählen!</a:t>
            </a:r>
          </a:p>
          <a:p>
            <a:endParaRPr lang="de-DE" dirty="0">
              <a:solidFill>
                <a:schemeClr val="accent2"/>
              </a:solidFill>
              <a:latin typeface="Comic Sans MS" panose="030F0702030302020204" pitchFamily="66" charset="0"/>
            </a:endParaRPr>
          </a:p>
          <a:p>
            <a:r>
              <a:rPr lang="de-DE" dirty="0">
                <a:solidFill>
                  <a:schemeClr val="accent2"/>
                </a:solidFill>
                <a:latin typeface="Comic Sans MS" panose="030F0702030302020204" pitchFamily="66" charset="0"/>
              </a:rPr>
              <a:t>Viel Spaß!</a:t>
            </a:r>
          </a:p>
        </p:txBody>
      </p:sp>
    </p:spTree>
    <p:extLst>
      <p:ext uri="{BB962C8B-B14F-4D97-AF65-F5344CB8AC3E}">
        <p14:creationId xmlns:p14="http://schemas.microsoft.com/office/powerpoint/2010/main" val="1685740869"/>
      </p:ext>
    </p:extLst>
  </p:cSld>
  <p:clrMapOvr>
    <a:masterClrMapping/>
  </p:clrMapOvr>
  <mc:AlternateContent xmlns:mc="http://schemas.openxmlformats.org/markup-compatibility/2006">
    <mc:Choice xmlns:p14="http://schemas.microsoft.com/office/powerpoint/2010/main" Requires="p14">
      <p:transition spd="slow" p14:dur="3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CDD13AEB-4A6C-AB98-3639-36D473FA0E13}"/>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9</a:t>
            </a:r>
            <a:endParaRPr lang="de-DE" sz="1100" kern="100" dirty="0">
              <a:effectLst/>
              <a:ea typeface="Calibri" panose="020F0502020204030204" pitchFamily="34" charset="0"/>
              <a:cs typeface="Times New Roman" panose="02020603050405020304" pitchFamily="18" charset="0"/>
            </a:endParaRPr>
          </a:p>
        </p:txBody>
      </p:sp>
      <p:pic>
        <p:nvPicPr>
          <p:cNvPr id="4" name="Bild 1" descr="Wie sagt man Hallo auf Russisch? Russische Begrüßungsformeln">
            <a:extLst>
              <a:ext uri="{FF2B5EF4-FFF2-40B4-BE49-F238E27FC236}">
                <a16:creationId xmlns:a16="http://schemas.microsoft.com/office/drawing/2014/main" id="{37598BAA-055C-0A07-58FA-A16C1DF531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989" y="468586"/>
            <a:ext cx="3609975" cy="1895475"/>
          </a:xfrm>
          <a:prstGeom prst="rect">
            <a:avLst/>
          </a:prstGeom>
          <a:noFill/>
          <a:ln>
            <a:noFill/>
          </a:ln>
        </p:spPr>
      </p:pic>
      <p:pic>
        <p:nvPicPr>
          <p:cNvPr id="5" name="Bild 3" descr="Das kyrillische Alphabet schnell und einfach lernen - Sprachen Mescheder">
            <a:extLst>
              <a:ext uri="{FF2B5EF4-FFF2-40B4-BE49-F238E27FC236}">
                <a16:creationId xmlns:a16="http://schemas.microsoft.com/office/drawing/2014/main" id="{8E5A7BF2-D5FD-007C-BA5A-240AF332ED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2411">
            <a:off x="7014679" y="2453005"/>
            <a:ext cx="2562225" cy="1951990"/>
          </a:xfrm>
          <a:prstGeom prst="rect">
            <a:avLst/>
          </a:prstGeom>
          <a:noFill/>
          <a:ln>
            <a:noFill/>
          </a:ln>
        </p:spPr>
      </p:pic>
      <p:pic>
        <p:nvPicPr>
          <p:cNvPr id="6" name="Bild 4" descr="Dialogue - ClipArt Best - ClipArt Best - ClipArt Best">
            <a:extLst>
              <a:ext uri="{FF2B5EF4-FFF2-40B4-BE49-F238E27FC236}">
                <a16:creationId xmlns:a16="http://schemas.microsoft.com/office/drawing/2014/main" id="{3C2F6E89-3FBE-9931-1428-2E9B1F3853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0713" y="4403805"/>
            <a:ext cx="3354705" cy="2057400"/>
          </a:xfrm>
          <a:prstGeom prst="rect">
            <a:avLst/>
          </a:prstGeom>
          <a:noFill/>
          <a:ln>
            <a:noFill/>
          </a:ln>
        </p:spPr>
      </p:pic>
      <p:sp>
        <p:nvSpPr>
          <p:cNvPr id="8" name="Textfeld 7">
            <a:extLst>
              <a:ext uri="{FF2B5EF4-FFF2-40B4-BE49-F238E27FC236}">
                <a16:creationId xmlns:a16="http://schemas.microsoft.com/office/drawing/2014/main" id="{FD94B733-1936-FD5E-57CA-20C036E2B5D8}"/>
              </a:ext>
            </a:extLst>
          </p:cNvPr>
          <p:cNvSpPr txBox="1"/>
          <p:nvPr/>
        </p:nvSpPr>
        <p:spPr>
          <a:xfrm>
            <a:off x="650289" y="2894000"/>
            <a:ext cx="6094520" cy="3019609"/>
          </a:xfrm>
          <a:prstGeom prst="rect">
            <a:avLst/>
          </a:prstGeom>
          <a:noFill/>
        </p:spPr>
        <p:txBody>
          <a:bodyPr wrap="square">
            <a:spAutoFit/>
          </a:bodyPr>
          <a:lstStyle/>
          <a:p>
            <a:pPr algn="ctr">
              <a:lnSpc>
                <a:spcPct val="107000"/>
              </a:lnSpc>
              <a:spcAft>
                <a:spcPts val="800"/>
              </a:spcAft>
            </a:pPr>
            <a:r>
              <a:rPr lang="de-DE" sz="3600" dirty="0">
                <a:effectLst/>
                <a:latin typeface="Arial" panose="020B0604020202020204" pitchFamily="34" charset="0"/>
                <a:ea typeface="Calibri" panose="020F0502020204030204" pitchFamily="34" charset="0"/>
                <a:cs typeface="Times New Roman" panose="02020603050405020304" pitchFamily="18" charset="0"/>
              </a:rPr>
              <a:t>Primus spricht Russisch!</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600" dirty="0">
                <a:effectLst/>
                <a:latin typeface="Arial" panose="020B0604020202020204" pitchFamily="34" charset="0"/>
                <a:ea typeface="Calibri" panose="020F0502020204030204" pitchFamily="34" charset="0"/>
                <a:cs typeface="Times New Roman" panose="02020603050405020304" pitchFamily="18" charset="0"/>
              </a:rPr>
              <a: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Ein Schnupperkurs für alle Interessenten </a:t>
            </a:r>
            <a:r>
              <a:rPr lang="de-DE" sz="1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Wenn Kinder aus anderen Ländern Deutsch lernen, so lernen wir auch ihre Sprachen, damit wir uns verstehen und austauschen können. Unsere Schule soll für alle offen sein und wir wollen einen Beitrag dazu leisten, sprachliche Barrieren abzubauen.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008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DA8308AF-0089-1AAC-4E4D-1B6B17CE9EAB}"/>
              </a:ext>
            </a:extLst>
          </p:cNvPr>
          <p:cNvSpPr txBox="1">
            <a:spLocks noChangeArrowheads="1"/>
          </p:cNvSpPr>
          <p:nvPr/>
        </p:nvSpPr>
        <p:spPr bwMode="auto">
          <a:xfrm>
            <a:off x="9987379" y="1014342"/>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10</a:t>
            </a:r>
            <a:endParaRPr lang="de-DE" sz="1100" kern="100" dirty="0">
              <a:effectLst/>
              <a:ea typeface="Calibri" panose="020F0502020204030204" pitchFamily="34" charset="0"/>
              <a:cs typeface="Times New Roman" panose="02020603050405020304" pitchFamily="18" charset="0"/>
            </a:endParaRPr>
          </a:p>
        </p:txBody>
      </p:sp>
      <p:pic>
        <p:nvPicPr>
          <p:cNvPr id="3076" name="Picture 4" descr="Fit in den Frühling">
            <a:extLst>
              <a:ext uri="{FF2B5EF4-FFF2-40B4-BE49-F238E27FC236}">
                <a16:creationId xmlns:a16="http://schemas.microsoft.com/office/drawing/2014/main" id="{ABF7DB2A-2594-2A15-F735-C2AB307925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1840" y="261176"/>
            <a:ext cx="5592932" cy="3725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feld 2">
            <a:extLst>
              <a:ext uri="{FF2B5EF4-FFF2-40B4-BE49-F238E27FC236}">
                <a16:creationId xmlns:a16="http://schemas.microsoft.com/office/drawing/2014/main" id="{DA59ED51-DB1F-E568-7CA3-AF3CFFC4699F}"/>
              </a:ext>
            </a:extLst>
          </p:cNvPr>
          <p:cNvSpPr txBox="1"/>
          <p:nvPr/>
        </p:nvSpPr>
        <p:spPr>
          <a:xfrm>
            <a:off x="739067" y="970580"/>
            <a:ext cx="8538099" cy="3016210"/>
          </a:xfrm>
          <a:prstGeom prst="rect">
            <a:avLst/>
          </a:prstGeom>
          <a:noFill/>
        </p:spPr>
        <p:txBody>
          <a:bodyPr wrap="square">
            <a:spAutoFit/>
          </a:bodyPr>
          <a:lstStyle/>
          <a:p>
            <a:pPr algn="l"/>
            <a:r>
              <a:rPr lang="de-DE" sz="5400" dirty="0">
                <a:solidFill>
                  <a:schemeClr val="bg1"/>
                </a:solidFill>
                <a:latin typeface="Comic Sans MS" panose="030F0702030302020204" pitchFamily="66" charset="0"/>
              </a:rPr>
              <a:t>              FIT in  </a:t>
            </a:r>
            <a:r>
              <a:rPr lang="de-DE" sz="4000" dirty="0">
                <a:solidFill>
                  <a:schemeClr val="accent6"/>
                </a:solidFill>
                <a:latin typeface="Comic Sans MS" panose="030F0702030302020204" pitchFamily="66" charset="0"/>
              </a:rPr>
              <a:t>den Frühling!</a:t>
            </a:r>
          </a:p>
          <a:p>
            <a:pPr algn="l"/>
            <a:endParaRPr lang="de-DE" sz="4000" b="0" i="0" dirty="0">
              <a:solidFill>
                <a:schemeClr val="accent6"/>
              </a:solidFill>
              <a:effectLst/>
              <a:latin typeface="Comic Sans MS" panose="030F0702030302020204" pitchFamily="66" charset="0"/>
            </a:endParaRPr>
          </a:p>
          <a:p>
            <a:pPr algn="l"/>
            <a:endParaRPr lang="de-DE" sz="4000" dirty="0">
              <a:solidFill>
                <a:schemeClr val="accent6"/>
              </a:solidFill>
              <a:latin typeface="Comic Sans MS" panose="030F0702030302020204" pitchFamily="66" charset="0"/>
            </a:endParaRPr>
          </a:p>
          <a:p>
            <a:pPr algn="l"/>
            <a:endParaRPr lang="de-DE" sz="2800" dirty="0">
              <a:solidFill>
                <a:schemeClr val="accent6"/>
              </a:solidFill>
              <a:latin typeface="Comic Sans MS" panose="030F0702030302020204" pitchFamily="66" charset="0"/>
            </a:endParaRPr>
          </a:p>
          <a:p>
            <a:pPr algn="l"/>
            <a:endParaRPr lang="de-DE" sz="2800" b="0" i="0" dirty="0">
              <a:solidFill>
                <a:schemeClr val="accent6"/>
              </a:solidFill>
              <a:effectLst/>
              <a:latin typeface="Comic Sans MS" panose="030F0702030302020204" pitchFamily="66" charset="0"/>
            </a:endParaRPr>
          </a:p>
        </p:txBody>
      </p:sp>
      <p:sp>
        <p:nvSpPr>
          <p:cNvPr id="5" name="Textfeld 4">
            <a:extLst>
              <a:ext uri="{FF2B5EF4-FFF2-40B4-BE49-F238E27FC236}">
                <a16:creationId xmlns:a16="http://schemas.microsoft.com/office/drawing/2014/main" id="{67A47E12-0866-E6B7-F501-6A75C19AAD46}"/>
              </a:ext>
            </a:extLst>
          </p:cNvPr>
          <p:cNvSpPr txBox="1"/>
          <p:nvPr/>
        </p:nvSpPr>
        <p:spPr>
          <a:xfrm>
            <a:off x="6428913" y="2731874"/>
            <a:ext cx="4413681" cy="3785652"/>
          </a:xfrm>
          <a:prstGeom prst="rect">
            <a:avLst/>
          </a:prstGeom>
          <a:noFill/>
        </p:spPr>
        <p:txBody>
          <a:bodyPr wrap="square">
            <a:spAutoFit/>
          </a:bodyPr>
          <a:lstStyle/>
          <a:p>
            <a:pPr algn="l"/>
            <a:r>
              <a:rPr lang="de-DE" sz="2400" b="0" i="1" dirty="0">
                <a:solidFill>
                  <a:schemeClr val="accent6"/>
                </a:solidFill>
                <a:effectLst/>
                <a:latin typeface="Comic Sans MS" panose="030F0702030302020204" pitchFamily="66" charset="0"/>
              </a:rPr>
              <a:t>Eine bunte Mischung aus Bewegung an der frischen Luft und im Wasser! </a:t>
            </a:r>
          </a:p>
          <a:p>
            <a:pPr algn="l"/>
            <a:endParaRPr lang="de-DE" sz="2400" i="1" dirty="0">
              <a:solidFill>
                <a:schemeClr val="accent6"/>
              </a:solidFill>
              <a:latin typeface="Comic Sans MS" panose="030F0702030302020204" pitchFamily="66" charset="0"/>
            </a:endParaRPr>
          </a:p>
          <a:p>
            <a:pPr algn="l"/>
            <a:endParaRPr lang="de-DE" sz="2400" i="1" dirty="0">
              <a:solidFill>
                <a:schemeClr val="accent6"/>
              </a:solidFill>
              <a:latin typeface="Comic Sans MS" panose="030F0702030302020204" pitchFamily="66" charset="0"/>
            </a:endParaRPr>
          </a:p>
          <a:p>
            <a:pPr marL="285750" indent="-285750" algn="l">
              <a:buFont typeface="Arial" panose="020B0604020202020204" pitchFamily="34" charset="0"/>
              <a:buChar char="•"/>
            </a:pPr>
            <a:r>
              <a:rPr lang="de-DE" sz="2400" i="1" dirty="0">
                <a:solidFill>
                  <a:schemeClr val="accent6"/>
                </a:solidFill>
                <a:latin typeface="Comic Sans MS" panose="030F0702030302020204" pitchFamily="66" charset="0"/>
              </a:rPr>
              <a:t>Gesundes Frühstück </a:t>
            </a:r>
          </a:p>
          <a:p>
            <a:pPr marL="285750" indent="-285750" algn="l">
              <a:buFont typeface="Arial" panose="020B0604020202020204" pitchFamily="34" charset="0"/>
              <a:buChar char="•"/>
            </a:pPr>
            <a:r>
              <a:rPr lang="de-DE" sz="2400" i="1" dirty="0">
                <a:solidFill>
                  <a:schemeClr val="accent6"/>
                </a:solidFill>
                <a:latin typeface="Comic Sans MS" panose="030F0702030302020204" pitchFamily="66" charset="0"/>
              </a:rPr>
              <a:t>Wanderung in der Natur</a:t>
            </a:r>
          </a:p>
          <a:p>
            <a:pPr marL="285750" indent="-285750" algn="l">
              <a:buFont typeface="Arial" panose="020B0604020202020204" pitchFamily="34" charset="0"/>
              <a:buChar char="•"/>
            </a:pPr>
            <a:r>
              <a:rPr lang="de-DE" sz="2400" i="1" dirty="0">
                <a:solidFill>
                  <a:schemeClr val="accent6"/>
                </a:solidFill>
                <a:latin typeface="Comic Sans MS" panose="030F0702030302020204" pitchFamily="66" charset="0"/>
              </a:rPr>
              <a:t>Spiele</a:t>
            </a:r>
          </a:p>
          <a:p>
            <a:pPr marL="285750" indent="-285750" algn="l">
              <a:buFont typeface="Arial" panose="020B0604020202020204" pitchFamily="34" charset="0"/>
              <a:buChar char="•"/>
            </a:pPr>
            <a:r>
              <a:rPr lang="de-DE" sz="2400" i="1" dirty="0">
                <a:solidFill>
                  <a:schemeClr val="accent6"/>
                </a:solidFill>
                <a:latin typeface="Comic Sans MS" panose="030F0702030302020204" pitchFamily="66" charset="0"/>
              </a:rPr>
              <a:t>Gestaltung von Frühlingsdekoration</a:t>
            </a:r>
          </a:p>
        </p:txBody>
      </p:sp>
    </p:spTree>
    <p:extLst>
      <p:ext uri="{BB962C8B-B14F-4D97-AF65-F5344CB8AC3E}">
        <p14:creationId xmlns:p14="http://schemas.microsoft.com/office/powerpoint/2010/main" val="408808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47C1FACC-A5DC-0CE4-F412-C1426695D612}"/>
              </a:ext>
            </a:extLst>
          </p:cNvPr>
          <p:cNvSpPr txBox="1">
            <a:spLocks noChangeArrowheads="1"/>
          </p:cNvSpPr>
          <p:nvPr/>
        </p:nvSpPr>
        <p:spPr bwMode="auto">
          <a:xfrm>
            <a:off x="10129422" y="580237"/>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11</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2294AB6D-B92F-C313-F18A-EECCA133D49A}"/>
              </a:ext>
            </a:extLst>
          </p:cNvPr>
          <p:cNvSpPr txBox="1"/>
          <p:nvPr/>
        </p:nvSpPr>
        <p:spPr>
          <a:xfrm>
            <a:off x="1053483" y="2775418"/>
            <a:ext cx="10085033" cy="1015663"/>
          </a:xfrm>
          <a:prstGeom prst="rect">
            <a:avLst/>
          </a:prstGeom>
          <a:noFill/>
        </p:spPr>
        <p:txBody>
          <a:bodyPr wrap="square">
            <a:spAutoFit/>
          </a:bodyPr>
          <a:lstStyle/>
          <a:p>
            <a:pPr algn="l"/>
            <a:r>
              <a:rPr lang="de-DE" sz="6000" dirty="0">
                <a:solidFill>
                  <a:srgbClr val="FF0000"/>
                </a:solidFill>
                <a:latin typeface="Goudy Stout" panose="0202090407030B020401" pitchFamily="18" charset="0"/>
              </a:rPr>
              <a:t>STOP-MOTION</a:t>
            </a:r>
          </a:p>
        </p:txBody>
      </p:sp>
      <p:pic>
        <p:nvPicPr>
          <p:cNvPr id="4098" name="Picture 2" descr="Stop motion - Creativando">
            <a:extLst>
              <a:ext uri="{FF2B5EF4-FFF2-40B4-BE49-F238E27FC236}">
                <a16:creationId xmlns:a16="http://schemas.microsoft.com/office/drawing/2014/main" id="{7974AEB4-BB36-9C7E-89D3-8D81CA51B0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444" b="16505"/>
          <a:stretch/>
        </p:blipFill>
        <p:spPr bwMode="auto">
          <a:xfrm>
            <a:off x="3045040" y="3791081"/>
            <a:ext cx="7483875" cy="2796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2B5C7E68-08C9-043D-8350-477D88020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084" y="332268"/>
            <a:ext cx="7147974" cy="2046947"/>
          </a:xfrm>
          <a:prstGeom prst="rect">
            <a:avLst/>
          </a:prstGeom>
        </p:spPr>
      </p:pic>
      <p:sp>
        <p:nvSpPr>
          <p:cNvPr id="5" name="Textfeld 4">
            <a:extLst>
              <a:ext uri="{FF2B5EF4-FFF2-40B4-BE49-F238E27FC236}">
                <a16:creationId xmlns:a16="http://schemas.microsoft.com/office/drawing/2014/main" id="{CE82607C-5C54-50EB-85E3-108B2AA4BDED}"/>
              </a:ext>
            </a:extLst>
          </p:cNvPr>
          <p:cNvSpPr txBox="1"/>
          <p:nvPr/>
        </p:nvSpPr>
        <p:spPr>
          <a:xfrm>
            <a:off x="1168015" y="2129088"/>
            <a:ext cx="6094520" cy="769441"/>
          </a:xfrm>
          <a:prstGeom prst="rect">
            <a:avLst/>
          </a:prstGeom>
          <a:noFill/>
        </p:spPr>
        <p:txBody>
          <a:bodyPr wrap="square">
            <a:spAutoFit/>
          </a:bodyPr>
          <a:lstStyle/>
          <a:p>
            <a:r>
              <a:rPr lang="de-DE" sz="4400" b="0" i="1" dirty="0">
                <a:solidFill>
                  <a:srgbClr val="FF0000"/>
                </a:solidFill>
                <a:effectLst/>
                <a:latin typeface="Comic Sans MS" panose="030F0702030302020204" pitchFamily="66" charset="0"/>
              </a:rPr>
              <a:t>Filme drehen in</a:t>
            </a:r>
            <a:endParaRPr lang="de-DE" sz="4400" dirty="0">
              <a:solidFill>
                <a:srgbClr val="FF0000"/>
              </a:solidFill>
            </a:endParaRPr>
          </a:p>
        </p:txBody>
      </p:sp>
    </p:spTree>
    <p:extLst>
      <p:ext uri="{BB962C8B-B14F-4D97-AF65-F5344CB8AC3E}">
        <p14:creationId xmlns:p14="http://schemas.microsoft.com/office/powerpoint/2010/main" val="2137634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AA32659F-FCD2-1CA6-3FA9-65CD56C79432}"/>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12</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5A339C5B-94A4-923A-83F1-08D3770812F4}"/>
              </a:ext>
            </a:extLst>
          </p:cNvPr>
          <p:cNvSpPr txBox="1"/>
          <p:nvPr/>
        </p:nvSpPr>
        <p:spPr>
          <a:xfrm>
            <a:off x="1407851" y="718258"/>
            <a:ext cx="7810131" cy="1938992"/>
          </a:xfrm>
          <a:prstGeom prst="rect">
            <a:avLst/>
          </a:prstGeom>
          <a:noFill/>
        </p:spPr>
        <p:txBody>
          <a:bodyPr wrap="square">
            <a:spAutoFit/>
          </a:bodyPr>
          <a:lstStyle/>
          <a:p>
            <a:pPr algn="l"/>
            <a:r>
              <a:rPr lang="de-DE" sz="6000" b="1" dirty="0">
                <a:solidFill>
                  <a:schemeClr val="accent6">
                    <a:lumMod val="75000"/>
                  </a:schemeClr>
                </a:solidFill>
                <a:latin typeface="MV Boli" panose="02000500030200090000" pitchFamily="2" charset="0"/>
                <a:cs typeface="MV Boli" panose="02000500030200090000" pitchFamily="2" charset="0"/>
              </a:rPr>
              <a:t>Natur entdecken </a:t>
            </a:r>
          </a:p>
          <a:p>
            <a:pPr algn="l"/>
            <a:r>
              <a:rPr lang="de-DE" sz="6000" b="1" dirty="0">
                <a:solidFill>
                  <a:schemeClr val="accent6">
                    <a:lumMod val="75000"/>
                  </a:schemeClr>
                </a:solidFill>
                <a:latin typeface="MV Boli" panose="02000500030200090000" pitchFamily="2" charset="0"/>
                <a:cs typeface="MV Boli" panose="02000500030200090000" pitchFamily="2" charset="0"/>
              </a:rPr>
              <a:t>in und um Titz</a:t>
            </a:r>
          </a:p>
        </p:txBody>
      </p:sp>
      <p:pic>
        <p:nvPicPr>
          <p:cNvPr id="5122" name="Picture 2" descr="Fall Through a Lens Ball Landscape | Etsy">
            <a:extLst>
              <a:ext uri="{FF2B5EF4-FFF2-40B4-BE49-F238E27FC236}">
                <a16:creationId xmlns:a16="http://schemas.microsoft.com/office/drawing/2014/main" id="{EE8512EE-CC4D-1F02-23D6-BAC909FCB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554" y="2710144"/>
            <a:ext cx="4871251" cy="3248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07E4D80-37BB-78F1-7405-3EE1B50C8A5A}"/>
              </a:ext>
            </a:extLst>
          </p:cNvPr>
          <p:cNvSpPr txBox="1"/>
          <p:nvPr/>
        </p:nvSpPr>
        <p:spPr>
          <a:xfrm>
            <a:off x="7144305" y="5276326"/>
            <a:ext cx="4520954" cy="646331"/>
          </a:xfrm>
          <a:prstGeom prst="rect">
            <a:avLst/>
          </a:prstGeom>
          <a:noFill/>
        </p:spPr>
        <p:txBody>
          <a:bodyPr wrap="square">
            <a:spAutoFit/>
          </a:bodyPr>
          <a:lstStyle/>
          <a:p>
            <a:pPr algn="l"/>
            <a:r>
              <a:rPr lang="de-DE" sz="3600" b="1" dirty="0">
                <a:solidFill>
                  <a:schemeClr val="accent6">
                    <a:lumMod val="75000"/>
                  </a:schemeClr>
                </a:solidFill>
                <a:latin typeface="MV Boli" panose="02000500030200090000" pitchFamily="2" charset="0"/>
                <a:cs typeface="MV Boli" panose="02000500030200090000" pitchFamily="2" charset="0"/>
              </a:rPr>
              <a:t>Outdoorabenteuer</a:t>
            </a:r>
          </a:p>
        </p:txBody>
      </p:sp>
    </p:spTree>
    <p:extLst>
      <p:ext uri="{BB962C8B-B14F-4D97-AF65-F5344CB8AC3E}">
        <p14:creationId xmlns:p14="http://schemas.microsoft.com/office/powerpoint/2010/main" val="193632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42770C09-0ABA-A7B4-CEA1-BF6EC3C4C35F}"/>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13</a:t>
            </a:r>
            <a:endParaRPr lang="de-DE" sz="1100" kern="100" dirty="0">
              <a:effectLst/>
              <a:ea typeface="Calibri" panose="020F0502020204030204" pitchFamily="34" charset="0"/>
              <a:cs typeface="Times New Roman" panose="02020603050405020304" pitchFamily="18" charset="0"/>
            </a:endParaRPr>
          </a:p>
        </p:txBody>
      </p:sp>
      <p:pic>
        <p:nvPicPr>
          <p:cNvPr id="7170" name="Picture 2" descr="42 Les Cafés de la France-Ideen | café, ladeneinrichtung, kaffeehaus">
            <a:extLst>
              <a:ext uri="{FF2B5EF4-FFF2-40B4-BE49-F238E27FC236}">
                <a16:creationId xmlns:a16="http://schemas.microsoft.com/office/drawing/2014/main" id="{2FB79E32-5E74-D61D-A88A-27B77B4CE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289" y="254537"/>
            <a:ext cx="3352798" cy="36852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ildergebnis für Wandtattoo Kaffeetasse">
            <a:extLst>
              <a:ext uri="{FF2B5EF4-FFF2-40B4-BE49-F238E27FC236}">
                <a16:creationId xmlns:a16="http://schemas.microsoft.com/office/drawing/2014/main" id="{0285431B-2A07-DF9C-41D2-C0709E0E8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974" y="4086394"/>
            <a:ext cx="2185551" cy="21855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nch Baker Cartoon Illustration Stock Vector - Illustration of ...">
            <a:extLst>
              <a:ext uri="{FF2B5EF4-FFF2-40B4-BE49-F238E27FC236}">
                <a16:creationId xmlns:a16="http://schemas.microsoft.com/office/drawing/2014/main" id="{8E5E50FE-716C-94E3-DA8A-1E7F7219AA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3" r="9132"/>
          <a:stretch/>
        </p:blipFill>
        <p:spPr bwMode="auto">
          <a:xfrm>
            <a:off x="9254682" y="2779295"/>
            <a:ext cx="2520069" cy="3298289"/>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0583D30D-CEEF-837F-6765-E1A7B9A6D30D}"/>
              </a:ext>
            </a:extLst>
          </p:cNvPr>
          <p:cNvPicPr>
            <a:picLocks noChangeAspect="1"/>
          </p:cNvPicPr>
          <p:nvPr/>
        </p:nvPicPr>
        <p:blipFill rotWithShape="1">
          <a:blip r:embed="rId5"/>
          <a:srcRect l="35534" t="18339" r="32699" b="14678"/>
          <a:stretch/>
        </p:blipFill>
        <p:spPr>
          <a:xfrm>
            <a:off x="417249" y="254537"/>
            <a:ext cx="5197040" cy="6164017"/>
          </a:xfrm>
          <a:prstGeom prst="rect">
            <a:avLst/>
          </a:prstGeom>
        </p:spPr>
      </p:pic>
    </p:spTree>
    <p:extLst>
      <p:ext uri="{BB962C8B-B14F-4D97-AF65-F5344CB8AC3E}">
        <p14:creationId xmlns:p14="http://schemas.microsoft.com/office/powerpoint/2010/main" val="2354510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37E035D9-3F5D-DB38-FF72-18A38E3EBB7F}"/>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14</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AA16BCB7-FA1A-3687-A885-1F21EA0BCB93}"/>
              </a:ext>
            </a:extLst>
          </p:cNvPr>
          <p:cNvSpPr txBox="1"/>
          <p:nvPr/>
        </p:nvSpPr>
        <p:spPr>
          <a:xfrm>
            <a:off x="2768876" y="158813"/>
            <a:ext cx="6942900" cy="1107996"/>
          </a:xfrm>
          <a:prstGeom prst="rect">
            <a:avLst/>
          </a:prstGeom>
          <a:noFill/>
        </p:spPr>
        <p:txBody>
          <a:bodyPr wrap="square">
            <a:spAutoFit/>
          </a:bodyPr>
          <a:lstStyle/>
          <a:p>
            <a:r>
              <a:rPr lang="de-DE" sz="6600" i="1" dirty="0">
                <a:solidFill>
                  <a:schemeClr val="accent1"/>
                </a:solidFill>
                <a:latin typeface="Exotc350 Bd BT" panose="04030805050B02020A03" pitchFamily="82" charset="0"/>
              </a:rPr>
              <a:t>Der PRIMUS-Film</a:t>
            </a:r>
            <a:endParaRPr lang="de-DE" sz="6600" dirty="0">
              <a:solidFill>
                <a:schemeClr val="accent1"/>
              </a:solidFill>
              <a:latin typeface="Exotc350 Bd BT" panose="04030805050B02020A03" pitchFamily="82" charset="0"/>
            </a:endParaRPr>
          </a:p>
        </p:txBody>
      </p:sp>
      <p:pic>
        <p:nvPicPr>
          <p:cNvPr id="4" name="Grafik 3">
            <a:extLst>
              <a:ext uri="{FF2B5EF4-FFF2-40B4-BE49-F238E27FC236}">
                <a16:creationId xmlns:a16="http://schemas.microsoft.com/office/drawing/2014/main" id="{CCD27115-527F-0233-F546-7C1B11E92DDE}"/>
              </a:ext>
            </a:extLst>
          </p:cNvPr>
          <p:cNvPicPr>
            <a:picLocks noChangeAspect="1"/>
          </p:cNvPicPr>
          <p:nvPr/>
        </p:nvPicPr>
        <p:blipFill rotWithShape="1">
          <a:blip r:embed="rId2"/>
          <a:srcRect l="37645" t="39616" r="36432" b="32151"/>
          <a:stretch/>
        </p:blipFill>
        <p:spPr>
          <a:xfrm>
            <a:off x="8597418" y="3845895"/>
            <a:ext cx="3297669" cy="2020244"/>
          </a:xfrm>
          <a:prstGeom prst="rect">
            <a:avLst/>
          </a:prstGeom>
        </p:spPr>
      </p:pic>
      <p:pic>
        <p:nvPicPr>
          <p:cNvPr id="6148" name="Picture 4" descr="Filmwerkstatt für Kinder - Heiter bis glücklich">
            <a:extLst>
              <a:ext uri="{FF2B5EF4-FFF2-40B4-BE49-F238E27FC236}">
                <a16:creationId xmlns:a16="http://schemas.microsoft.com/office/drawing/2014/main" id="{07257F8F-8B2F-A02A-F5D7-BB801D125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45895"/>
            <a:ext cx="2501418" cy="278398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FA31D38D-8D08-8BD6-4E8D-B2ED2431F195}"/>
              </a:ext>
            </a:extLst>
          </p:cNvPr>
          <p:cNvPicPr>
            <a:picLocks noChangeAspect="1"/>
          </p:cNvPicPr>
          <p:nvPr/>
        </p:nvPicPr>
        <p:blipFill rotWithShape="1">
          <a:blip r:embed="rId4"/>
          <a:srcRect l="26796" t="13640" r="33374" b="26731"/>
          <a:stretch/>
        </p:blipFill>
        <p:spPr>
          <a:xfrm>
            <a:off x="512747" y="1266809"/>
            <a:ext cx="5497436" cy="4629515"/>
          </a:xfrm>
          <a:prstGeom prst="rect">
            <a:avLst/>
          </a:prstGeom>
        </p:spPr>
      </p:pic>
      <p:pic>
        <p:nvPicPr>
          <p:cNvPr id="12" name="Grafik 11">
            <a:extLst>
              <a:ext uri="{FF2B5EF4-FFF2-40B4-BE49-F238E27FC236}">
                <a16:creationId xmlns:a16="http://schemas.microsoft.com/office/drawing/2014/main" id="{748A80DC-0CC3-9EDA-329A-F76BFE86AA66}"/>
              </a:ext>
            </a:extLst>
          </p:cNvPr>
          <p:cNvPicPr>
            <a:picLocks noChangeAspect="1"/>
          </p:cNvPicPr>
          <p:nvPr/>
        </p:nvPicPr>
        <p:blipFill rotWithShape="1">
          <a:blip r:embed="rId5"/>
          <a:srcRect l="27232" t="53204" r="48084" b="22200"/>
          <a:stretch/>
        </p:blipFill>
        <p:spPr>
          <a:xfrm>
            <a:off x="6134866" y="1443780"/>
            <a:ext cx="3604539" cy="2020244"/>
          </a:xfrm>
          <a:prstGeom prst="rect">
            <a:avLst/>
          </a:prstGeom>
        </p:spPr>
      </p:pic>
    </p:spTree>
    <p:extLst>
      <p:ext uri="{BB962C8B-B14F-4D97-AF65-F5344CB8AC3E}">
        <p14:creationId xmlns:p14="http://schemas.microsoft.com/office/powerpoint/2010/main" val="86962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00194B01-378B-9247-515D-FFCA9658A515}"/>
              </a:ext>
            </a:extLst>
          </p:cNvPr>
          <p:cNvSpPr txBox="1">
            <a:spLocks noChangeArrowheads="1"/>
          </p:cNvSpPr>
          <p:nvPr/>
        </p:nvSpPr>
        <p:spPr bwMode="auto">
          <a:xfrm>
            <a:off x="10093912"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15</a:t>
            </a:r>
            <a:endParaRPr lang="de-DE" sz="1100" kern="100" dirty="0">
              <a:effectLst/>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D86D0088-050E-D2A8-C7FA-CAC02C1A9FC4}"/>
              </a:ext>
            </a:extLst>
          </p:cNvPr>
          <p:cNvPicPr>
            <a:picLocks noChangeAspect="1"/>
          </p:cNvPicPr>
          <p:nvPr/>
        </p:nvPicPr>
        <p:blipFill rotWithShape="1">
          <a:blip r:embed="rId2"/>
          <a:srcRect l="27306" t="31845" r="22160" b="11456"/>
          <a:stretch/>
        </p:blipFill>
        <p:spPr>
          <a:xfrm>
            <a:off x="670404" y="834502"/>
            <a:ext cx="9149920" cy="5774734"/>
          </a:xfrm>
          <a:prstGeom prst="rect">
            <a:avLst/>
          </a:prstGeom>
        </p:spPr>
      </p:pic>
      <p:sp>
        <p:nvSpPr>
          <p:cNvPr id="3" name="Textfeld 2">
            <a:extLst>
              <a:ext uri="{FF2B5EF4-FFF2-40B4-BE49-F238E27FC236}">
                <a16:creationId xmlns:a16="http://schemas.microsoft.com/office/drawing/2014/main" id="{BBE8FE06-EE0F-6765-F365-7EE898ED1A82}"/>
              </a:ext>
            </a:extLst>
          </p:cNvPr>
          <p:cNvSpPr txBox="1"/>
          <p:nvPr/>
        </p:nvSpPr>
        <p:spPr>
          <a:xfrm>
            <a:off x="1222439" y="687513"/>
            <a:ext cx="4326105" cy="1107996"/>
          </a:xfrm>
          <a:prstGeom prst="rect">
            <a:avLst/>
          </a:prstGeom>
          <a:solidFill>
            <a:schemeClr val="bg1"/>
          </a:solidFill>
        </p:spPr>
        <p:txBody>
          <a:bodyPr wrap="square">
            <a:spAutoFit/>
          </a:bodyPr>
          <a:lstStyle/>
          <a:p>
            <a:r>
              <a:rPr lang="de-DE" sz="6600" i="1" dirty="0">
                <a:solidFill>
                  <a:schemeClr val="accent2"/>
                </a:solidFill>
                <a:latin typeface="Candara" panose="020E0502030303020204" pitchFamily="34" charset="0"/>
              </a:rPr>
              <a:t>Feuerwehr</a:t>
            </a:r>
            <a:endParaRPr lang="de-DE" sz="6600" dirty="0">
              <a:solidFill>
                <a:schemeClr val="accent2"/>
              </a:solidFill>
              <a:latin typeface="Candara" panose="020E0502030303020204" pitchFamily="34" charset="0"/>
            </a:endParaRPr>
          </a:p>
        </p:txBody>
      </p:sp>
    </p:spTree>
    <p:extLst>
      <p:ext uri="{BB962C8B-B14F-4D97-AF65-F5344CB8AC3E}">
        <p14:creationId xmlns:p14="http://schemas.microsoft.com/office/powerpoint/2010/main" val="1412795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99B526B3-135B-B139-BC46-35435A583F46}"/>
              </a:ext>
            </a:extLst>
          </p:cNvPr>
          <p:cNvSpPr txBox="1">
            <a:spLocks noChangeArrowheads="1"/>
          </p:cNvSpPr>
          <p:nvPr/>
        </p:nvSpPr>
        <p:spPr bwMode="auto">
          <a:xfrm>
            <a:off x="10202939" y="779477"/>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16</a:t>
            </a:r>
            <a:endParaRPr lang="de-DE" sz="1100" kern="100" dirty="0">
              <a:effectLst/>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B492B302-A65B-B384-9BA2-D3FC8608062F}"/>
              </a:ext>
            </a:extLst>
          </p:cNvPr>
          <p:cNvPicPr>
            <a:picLocks noChangeAspect="1"/>
          </p:cNvPicPr>
          <p:nvPr/>
        </p:nvPicPr>
        <p:blipFill rotWithShape="1">
          <a:blip r:embed="rId2"/>
          <a:srcRect l="16384" t="14628" r="42112" b="22071"/>
          <a:stretch/>
        </p:blipFill>
        <p:spPr>
          <a:xfrm>
            <a:off x="2285661" y="571739"/>
            <a:ext cx="7198190" cy="6175290"/>
          </a:xfrm>
          <a:prstGeom prst="rect">
            <a:avLst/>
          </a:prstGeom>
        </p:spPr>
      </p:pic>
    </p:spTree>
    <p:extLst>
      <p:ext uri="{BB962C8B-B14F-4D97-AF65-F5344CB8AC3E}">
        <p14:creationId xmlns:p14="http://schemas.microsoft.com/office/powerpoint/2010/main" val="137233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BCA72C5-57B7-AC88-977C-E2BE5C11F986}"/>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17</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CEB84459-C58B-6AB2-6679-3FD61A61FAE7}"/>
              </a:ext>
            </a:extLst>
          </p:cNvPr>
          <p:cNvSpPr txBox="1"/>
          <p:nvPr/>
        </p:nvSpPr>
        <p:spPr>
          <a:xfrm>
            <a:off x="7119892" y="3758218"/>
            <a:ext cx="6942900" cy="1200329"/>
          </a:xfrm>
          <a:prstGeom prst="rect">
            <a:avLst/>
          </a:prstGeom>
          <a:noFill/>
        </p:spPr>
        <p:txBody>
          <a:bodyPr wrap="square">
            <a:spAutoFit/>
          </a:bodyPr>
          <a:lstStyle/>
          <a:p>
            <a:r>
              <a:rPr lang="de-DE" sz="7200" b="1" i="1" dirty="0">
                <a:solidFill>
                  <a:schemeClr val="accent6">
                    <a:lumMod val="75000"/>
                  </a:schemeClr>
                </a:solidFill>
                <a:latin typeface="Maiandra GD" panose="020E0502030308020204" pitchFamily="34" charset="0"/>
              </a:rPr>
              <a:t>Tischtennis</a:t>
            </a:r>
          </a:p>
        </p:txBody>
      </p:sp>
      <p:pic>
        <p:nvPicPr>
          <p:cNvPr id="5" name="Grafik 4">
            <a:extLst>
              <a:ext uri="{FF2B5EF4-FFF2-40B4-BE49-F238E27FC236}">
                <a16:creationId xmlns:a16="http://schemas.microsoft.com/office/drawing/2014/main" id="{899CFFF3-FFF8-15F9-5DA6-5071CE783F5D}"/>
              </a:ext>
            </a:extLst>
          </p:cNvPr>
          <p:cNvPicPr>
            <a:picLocks noChangeAspect="1"/>
          </p:cNvPicPr>
          <p:nvPr/>
        </p:nvPicPr>
        <p:blipFill rotWithShape="1">
          <a:blip r:embed="rId2"/>
          <a:srcRect l="14345" t="22396" r="41238" b="7054"/>
          <a:stretch/>
        </p:blipFill>
        <p:spPr>
          <a:xfrm>
            <a:off x="275206" y="385523"/>
            <a:ext cx="7075504" cy="6321556"/>
          </a:xfrm>
          <a:prstGeom prst="rect">
            <a:avLst/>
          </a:prstGeom>
        </p:spPr>
      </p:pic>
    </p:spTree>
    <p:extLst>
      <p:ext uri="{BB962C8B-B14F-4D97-AF65-F5344CB8AC3E}">
        <p14:creationId xmlns:p14="http://schemas.microsoft.com/office/powerpoint/2010/main" val="379704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2E9BF8FB-CF38-784F-1790-01B0A573FE43}"/>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18</a:t>
            </a:r>
            <a:endParaRPr lang="de-DE" sz="1100" kern="100" dirty="0">
              <a:effectLst/>
              <a:ea typeface="Calibri" panose="020F0502020204030204" pitchFamily="34" charset="0"/>
              <a:cs typeface="Times New Roman" panose="02020603050405020304" pitchFamily="18" charset="0"/>
            </a:endParaRPr>
          </a:p>
        </p:txBody>
      </p:sp>
      <p:pic>
        <p:nvPicPr>
          <p:cNvPr id="8196" name="Picture 4" descr="Arabisches essen set | Kostenlose Vektor">
            <a:extLst>
              <a:ext uri="{FF2B5EF4-FFF2-40B4-BE49-F238E27FC236}">
                <a16:creationId xmlns:a16="http://schemas.microsoft.com/office/drawing/2014/main" id="{92A36493-CB54-8DF5-5703-E46FA8CD2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3059" y="2986754"/>
            <a:ext cx="1908976" cy="19089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湯のみ イラスト素材 - iStock">
            <a:extLst>
              <a:ext uri="{FF2B5EF4-FFF2-40B4-BE49-F238E27FC236}">
                <a16:creationId xmlns:a16="http://schemas.microsoft.com/office/drawing/2014/main" id="{3A412AA6-4C62-75CD-29E0-9D301F77F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675" y="2102416"/>
            <a:ext cx="1838826" cy="183882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rabian makeup with glam eyes. #eyeshadow #eyemakeup #makeupinspo # ...">
            <a:extLst>
              <a:ext uri="{FF2B5EF4-FFF2-40B4-BE49-F238E27FC236}">
                <a16:creationId xmlns:a16="http://schemas.microsoft.com/office/drawing/2014/main" id="{32DA60AB-2840-B535-FA42-62FF01FCC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662" y="3920816"/>
            <a:ext cx="2102434" cy="200807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A213BB62-41D6-D638-093A-5D5A51F7D1D6}"/>
              </a:ext>
            </a:extLst>
          </p:cNvPr>
          <p:cNvPicPr>
            <a:picLocks noChangeAspect="1"/>
          </p:cNvPicPr>
          <p:nvPr/>
        </p:nvPicPr>
        <p:blipFill rotWithShape="1">
          <a:blip r:embed="rId5"/>
          <a:srcRect l="30291" t="17864" r="35267" b="7733"/>
          <a:stretch/>
        </p:blipFill>
        <p:spPr>
          <a:xfrm>
            <a:off x="922904" y="238771"/>
            <a:ext cx="5250812" cy="6380457"/>
          </a:xfrm>
          <a:prstGeom prst="rect">
            <a:avLst/>
          </a:prstGeom>
        </p:spPr>
      </p:pic>
    </p:spTree>
    <p:extLst>
      <p:ext uri="{BB962C8B-B14F-4D97-AF65-F5344CB8AC3E}">
        <p14:creationId xmlns:p14="http://schemas.microsoft.com/office/powerpoint/2010/main" val="1097876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948C018B-DE7E-7BE7-38D5-D26C6A1F5804}"/>
              </a:ext>
            </a:extLst>
          </p:cNvPr>
          <p:cNvGrpSpPr/>
          <p:nvPr/>
        </p:nvGrpSpPr>
        <p:grpSpPr>
          <a:xfrm>
            <a:off x="958788" y="408373"/>
            <a:ext cx="10955046" cy="6449627"/>
            <a:chOff x="958788" y="408373"/>
            <a:chExt cx="10955046" cy="6449627"/>
          </a:xfrm>
        </p:grpSpPr>
        <p:grpSp>
          <p:nvGrpSpPr>
            <p:cNvPr id="2" name="Gruppieren 1">
              <a:extLst>
                <a:ext uri="{FF2B5EF4-FFF2-40B4-BE49-F238E27FC236}">
                  <a16:creationId xmlns:a16="http://schemas.microsoft.com/office/drawing/2014/main" id="{17677A31-84DE-8020-9191-45602FCEDD13}"/>
                </a:ext>
              </a:extLst>
            </p:cNvPr>
            <p:cNvGrpSpPr/>
            <p:nvPr/>
          </p:nvGrpSpPr>
          <p:grpSpPr>
            <a:xfrm>
              <a:off x="958788" y="408373"/>
              <a:ext cx="10014012" cy="6449627"/>
              <a:chOff x="932155" y="498782"/>
              <a:chExt cx="10014012" cy="6449627"/>
            </a:xfrm>
          </p:grpSpPr>
          <p:pic>
            <p:nvPicPr>
              <p:cNvPr id="3" name="Grafik 2">
                <a:extLst>
                  <a:ext uri="{FF2B5EF4-FFF2-40B4-BE49-F238E27FC236}">
                    <a16:creationId xmlns:a16="http://schemas.microsoft.com/office/drawing/2014/main" id="{ADC16E90-272C-0785-2D0C-C7B86AD0CCEB}"/>
                  </a:ext>
                </a:extLst>
              </p:cNvPr>
              <p:cNvPicPr>
                <a:picLocks noChangeAspect="1"/>
              </p:cNvPicPr>
              <p:nvPr/>
            </p:nvPicPr>
            <p:blipFill rotWithShape="1">
              <a:blip r:embed="rId2"/>
              <a:srcRect l="29107" t="36065" r="26529" b="13139"/>
              <a:stretch/>
            </p:blipFill>
            <p:spPr>
              <a:xfrm>
                <a:off x="932155" y="498782"/>
                <a:ext cx="10014012" cy="6449627"/>
              </a:xfrm>
              <a:prstGeom prst="rect">
                <a:avLst/>
              </a:prstGeom>
            </p:spPr>
          </p:pic>
          <p:sp>
            <p:nvSpPr>
              <p:cNvPr id="4" name="Rechteck 3">
                <a:extLst>
                  <a:ext uri="{FF2B5EF4-FFF2-40B4-BE49-F238E27FC236}">
                    <a16:creationId xmlns:a16="http://schemas.microsoft.com/office/drawing/2014/main" id="{95EB5C60-FC4F-24D1-0058-62FEE95B03CE}"/>
                  </a:ext>
                </a:extLst>
              </p:cNvPr>
              <p:cNvSpPr/>
              <p:nvPr/>
            </p:nvSpPr>
            <p:spPr>
              <a:xfrm>
                <a:off x="4847208" y="6507332"/>
                <a:ext cx="2343705" cy="25745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sp>
          <p:nvSpPr>
            <p:cNvPr id="5" name="Textfeld 4">
              <a:extLst>
                <a:ext uri="{FF2B5EF4-FFF2-40B4-BE49-F238E27FC236}">
                  <a16:creationId xmlns:a16="http://schemas.microsoft.com/office/drawing/2014/main" id="{C1E0798C-8272-3033-B939-EF9E48E53C6F}"/>
                </a:ext>
              </a:extLst>
            </p:cNvPr>
            <p:cNvSpPr txBox="1"/>
            <p:nvPr/>
          </p:nvSpPr>
          <p:spPr>
            <a:xfrm>
              <a:off x="5193437" y="1963727"/>
              <a:ext cx="6720397" cy="646331"/>
            </a:xfrm>
            <a:prstGeom prst="rect">
              <a:avLst/>
            </a:prstGeom>
            <a:solidFill>
              <a:schemeClr val="bg1"/>
            </a:solidFill>
          </p:spPr>
          <p:txBody>
            <a:bodyPr wrap="square" rtlCol="0">
              <a:spAutoFit/>
            </a:bodyPr>
            <a:lstStyle/>
            <a:p>
              <a:r>
                <a:rPr lang="de-DE" b="1" dirty="0">
                  <a:solidFill>
                    <a:srgbClr val="7030A0"/>
                  </a:solidFill>
                </a:rPr>
                <a:t>Bergsteigen trotz Höhenangst?</a:t>
              </a:r>
            </a:p>
            <a:p>
              <a:r>
                <a:rPr lang="de-DE" b="1" dirty="0">
                  <a:solidFill>
                    <a:srgbClr val="7030A0"/>
                  </a:solidFill>
                </a:rPr>
                <a:t>Segeln, ohne das Land zu verlassen? – Das geht!</a:t>
              </a:r>
            </a:p>
          </p:txBody>
        </p:sp>
        <p:sp>
          <p:nvSpPr>
            <p:cNvPr id="6" name="Textfeld 5">
              <a:extLst>
                <a:ext uri="{FF2B5EF4-FFF2-40B4-BE49-F238E27FC236}">
                  <a16:creationId xmlns:a16="http://schemas.microsoft.com/office/drawing/2014/main" id="{2EFE426A-2CFA-8A70-F8BE-CF0E39CEA76D}"/>
                </a:ext>
              </a:extLst>
            </p:cNvPr>
            <p:cNvSpPr txBox="1"/>
            <p:nvPr/>
          </p:nvSpPr>
          <p:spPr>
            <a:xfrm>
              <a:off x="5264459" y="3109899"/>
              <a:ext cx="6143348" cy="369332"/>
            </a:xfrm>
            <a:prstGeom prst="rect">
              <a:avLst/>
            </a:prstGeom>
            <a:solidFill>
              <a:schemeClr val="bg1"/>
            </a:solidFill>
          </p:spPr>
          <p:txBody>
            <a:bodyPr wrap="square" rtlCol="0">
              <a:spAutoFit/>
            </a:bodyPr>
            <a:lstStyle/>
            <a:p>
              <a:r>
                <a:rPr lang="de-DE" b="1" dirty="0"/>
                <a:t>Der Boden ist unsere Leinwand und du bis mittendrin!</a:t>
              </a:r>
            </a:p>
          </p:txBody>
        </p:sp>
      </p:grpSp>
    </p:spTree>
    <p:extLst>
      <p:ext uri="{BB962C8B-B14F-4D97-AF65-F5344CB8AC3E}">
        <p14:creationId xmlns:p14="http://schemas.microsoft.com/office/powerpoint/2010/main" val="347158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BCA72C5-57B7-AC88-977C-E2BE5C11F986}"/>
              </a:ext>
            </a:extLst>
          </p:cNvPr>
          <p:cNvSpPr txBox="1">
            <a:spLocks noChangeArrowheads="1"/>
          </p:cNvSpPr>
          <p:nvPr/>
        </p:nvSpPr>
        <p:spPr bwMode="auto">
          <a:xfrm>
            <a:off x="9259410" y="40268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19</a:t>
            </a:r>
            <a:endParaRPr lang="de-DE" sz="1100" kern="100" dirty="0">
              <a:effectLst/>
              <a:ea typeface="Calibri" panose="020F0502020204030204" pitchFamily="34" charset="0"/>
              <a:cs typeface="Times New Roman" panose="02020603050405020304" pitchFamily="18" charset="0"/>
            </a:endParaRPr>
          </a:p>
        </p:txBody>
      </p:sp>
      <p:pic>
        <p:nvPicPr>
          <p:cNvPr id="12292" name="Picture 4" descr="Ideen für Wandgestaltung-coole Wanddeko Selber Machen - fresHouse">
            <a:extLst>
              <a:ext uri="{FF2B5EF4-FFF2-40B4-BE49-F238E27FC236}">
                <a16:creationId xmlns:a16="http://schemas.microsoft.com/office/drawing/2014/main" id="{A8D4DFB1-B26E-5655-2D34-BE39823D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031" y="4057291"/>
            <a:ext cx="4394354" cy="257857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7053CC5-DA2F-938B-D53C-FB97B6BC5B73}"/>
              </a:ext>
            </a:extLst>
          </p:cNvPr>
          <p:cNvPicPr>
            <a:picLocks noChangeAspect="1"/>
          </p:cNvPicPr>
          <p:nvPr/>
        </p:nvPicPr>
        <p:blipFill rotWithShape="1">
          <a:blip r:embed="rId3"/>
          <a:srcRect l="27888" t="23172" r="27185" b="9255"/>
          <a:stretch/>
        </p:blipFill>
        <p:spPr>
          <a:xfrm>
            <a:off x="245615" y="257647"/>
            <a:ext cx="7544477" cy="6382850"/>
          </a:xfrm>
          <a:prstGeom prst="rect">
            <a:avLst/>
          </a:prstGeom>
        </p:spPr>
      </p:pic>
      <p:pic>
        <p:nvPicPr>
          <p:cNvPr id="7" name="Grafik 6">
            <a:extLst>
              <a:ext uri="{FF2B5EF4-FFF2-40B4-BE49-F238E27FC236}">
                <a16:creationId xmlns:a16="http://schemas.microsoft.com/office/drawing/2014/main" id="{70703635-E93E-EAD8-A361-61E824FA8896}"/>
              </a:ext>
            </a:extLst>
          </p:cNvPr>
          <p:cNvPicPr>
            <a:picLocks noChangeAspect="1"/>
          </p:cNvPicPr>
          <p:nvPr/>
        </p:nvPicPr>
        <p:blipFill rotWithShape="1">
          <a:blip r:embed="rId4"/>
          <a:srcRect l="32112" t="40838" r="33955" b="31780"/>
          <a:stretch/>
        </p:blipFill>
        <p:spPr>
          <a:xfrm>
            <a:off x="7767961" y="2156030"/>
            <a:ext cx="4178424" cy="1896629"/>
          </a:xfrm>
          <a:prstGeom prst="rect">
            <a:avLst/>
          </a:prstGeom>
        </p:spPr>
      </p:pic>
    </p:spTree>
    <p:extLst>
      <p:ext uri="{BB962C8B-B14F-4D97-AF65-F5344CB8AC3E}">
        <p14:creationId xmlns:p14="http://schemas.microsoft.com/office/powerpoint/2010/main" val="319862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35" descr="Ein Bild, das Gras, draußen, Zaun, Weide enthält.&#10;&#10;Automatisch generierte Beschreibung">
            <a:extLst>
              <a:ext uri="{FF2B5EF4-FFF2-40B4-BE49-F238E27FC236}">
                <a16:creationId xmlns:a16="http://schemas.microsoft.com/office/drawing/2014/main" id="{0D0E1B4B-5B54-35BC-3508-4DD7BCC92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750" y="4797799"/>
            <a:ext cx="2407289" cy="1803172"/>
          </a:xfrm>
          <a:prstGeom prst="rect">
            <a:avLst/>
          </a:prstGeom>
        </p:spPr>
      </p:pic>
      <p:sp>
        <p:nvSpPr>
          <p:cNvPr id="2" name="Titel 1">
            <a:extLst>
              <a:ext uri="{FF2B5EF4-FFF2-40B4-BE49-F238E27FC236}">
                <a16:creationId xmlns:a16="http://schemas.microsoft.com/office/drawing/2014/main" id="{BC40627B-F38C-F07A-8EFB-37B6D3A57FBB}"/>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2900" b="1" kern="1200" dirty="0" err="1">
                <a:solidFill>
                  <a:schemeClr val="tx1"/>
                </a:solidFill>
                <a:effectLst/>
                <a:latin typeface="+mj-lt"/>
                <a:ea typeface="+mj-ea"/>
                <a:cs typeface="+mj-cs"/>
              </a:rPr>
              <a:t>Zurück</a:t>
            </a:r>
            <a:r>
              <a:rPr lang="en-US" sz="2900" b="1" kern="1200" dirty="0">
                <a:solidFill>
                  <a:schemeClr val="tx1"/>
                </a:solidFill>
                <a:effectLst/>
                <a:latin typeface="+mj-lt"/>
                <a:ea typeface="+mj-ea"/>
                <a:cs typeface="+mj-cs"/>
              </a:rPr>
              <a:t> in die </a:t>
            </a:r>
            <a:r>
              <a:rPr lang="en-US" sz="2900" b="1" kern="1200" dirty="0" err="1">
                <a:solidFill>
                  <a:schemeClr val="tx1"/>
                </a:solidFill>
                <a:effectLst/>
                <a:latin typeface="+mj-lt"/>
                <a:ea typeface="+mj-ea"/>
                <a:cs typeface="+mj-cs"/>
              </a:rPr>
              <a:t>Vergangenheit</a:t>
            </a:r>
            <a:r>
              <a:rPr lang="en-US" sz="2900" b="1" kern="1200" dirty="0">
                <a:solidFill>
                  <a:schemeClr val="tx1"/>
                </a:solidFill>
                <a:effectLst/>
                <a:latin typeface="+mj-lt"/>
                <a:ea typeface="+mj-ea"/>
                <a:cs typeface="+mj-cs"/>
              </a:rPr>
              <a:t> – </a:t>
            </a:r>
            <a:br>
              <a:rPr lang="de-DE" sz="2900" b="1" dirty="0"/>
            </a:br>
            <a:r>
              <a:rPr lang="de-DE" sz="2900" b="1" dirty="0"/>
              <a:t>L</a:t>
            </a:r>
            <a:r>
              <a:rPr lang="en-US" sz="2900" b="1" kern="1200" dirty="0" err="1">
                <a:solidFill>
                  <a:schemeClr val="tx1"/>
                </a:solidFill>
                <a:effectLst/>
                <a:latin typeface="+mj-lt"/>
                <a:ea typeface="+mj-ea"/>
                <a:cs typeface="+mj-cs"/>
              </a:rPr>
              <a:t>eben</a:t>
            </a:r>
            <a:r>
              <a:rPr lang="en-US" sz="2900" b="1" kern="1200" dirty="0">
                <a:solidFill>
                  <a:schemeClr val="tx1"/>
                </a:solidFill>
                <a:effectLst/>
                <a:latin typeface="+mj-lt"/>
                <a:ea typeface="+mj-ea"/>
                <a:cs typeface="+mj-cs"/>
              </a:rPr>
              <a:t> </a:t>
            </a:r>
            <a:r>
              <a:rPr lang="en-US" sz="2900" b="1" kern="1200" dirty="0" err="1">
                <a:solidFill>
                  <a:schemeClr val="tx1"/>
                </a:solidFill>
                <a:effectLst/>
                <a:latin typeface="+mj-lt"/>
                <a:ea typeface="+mj-ea"/>
                <a:cs typeface="+mj-cs"/>
              </a:rPr>
              <a:t>im</a:t>
            </a:r>
            <a:r>
              <a:rPr lang="en-US" sz="2900" b="1" kern="1200" dirty="0">
                <a:solidFill>
                  <a:schemeClr val="tx1"/>
                </a:solidFill>
                <a:effectLst/>
                <a:latin typeface="+mj-lt"/>
                <a:ea typeface="+mj-ea"/>
                <a:cs typeface="+mj-cs"/>
              </a:rPr>
              <a:t> </a:t>
            </a:r>
            <a:r>
              <a:rPr lang="en-US" sz="2900" b="1" kern="1200" dirty="0" err="1">
                <a:solidFill>
                  <a:schemeClr val="tx1"/>
                </a:solidFill>
                <a:effectLst/>
                <a:latin typeface="+mj-lt"/>
                <a:ea typeface="+mj-ea"/>
                <a:cs typeface="+mj-cs"/>
              </a:rPr>
              <a:t>antiken</a:t>
            </a:r>
            <a:r>
              <a:rPr lang="en-US" sz="2900" b="1" kern="1200" dirty="0">
                <a:solidFill>
                  <a:schemeClr val="tx1"/>
                </a:solidFill>
                <a:effectLst/>
                <a:latin typeface="+mj-lt"/>
                <a:ea typeface="+mj-ea"/>
                <a:cs typeface="+mj-cs"/>
              </a:rPr>
              <a:t> Rom</a:t>
            </a:r>
            <a:r>
              <a:rPr lang="de-DE" sz="2900" b="1" kern="1200" dirty="0">
                <a:solidFill>
                  <a:schemeClr val="tx1"/>
                </a:solidFill>
                <a:effectLst/>
                <a:latin typeface="+mj-lt"/>
                <a:ea typeface="+mj-ea"/>
                <a:cs typeface="+mj-cs"/>
              </a:rPr>
              <a:t> (Jahrgang 4-7)</a:t>
            </a:r>
            <a:endParaRPr lang="en-US" sz="2900" kern="1200" dirty="0">
              <a:solidFill>
                <a:schemeClr val="tx1"/>
              </a:solidFill>
              <a:effectLst/>
              <a:latin typeface="+mj-lt"/>
              <a:ea typeface="+mj-ea"/>
              <a:cs typeface="+mj-cs"/>
            </a:endParaRPr>
          </a:p>
        </p:txBody>
      </p:sp>
      <p:sp>
        <p:nvSpPr>
          <p:cNvPr id="4" name="Inhaltsplatzhalter 3">
            <a:extLst>
              <a:ext uri="{FF2B5EF4-FFF2-40B4-BE49-F238E27FC236}">
                <a16:creationId xmlns:a16="http://schemas.microsoft.com/office/drawing/2014/main" id="{C13CD127-C953-3909-C1F4-4F355F9F6B24}"/>
              </a:ext>
            </a:extLst>
          </p:cNvPr>
          <p:cNvSpPr>
            <a:spLocks noGrp="1"/>
          </p:cNvSpPr>
          <p:nvPr>
            <p:ph sz="half" idx="1"/>
          </p:nvPr>
        </p:nvSpPr>
        <p:spPr>
          <a:xfrm>
            <a:off x="529084" y="2095499"/>
            <a:ext cx="4698145" cy="5458781"/>
          </a:xfrm>
        </p:spPr>
        <p:txBody>
          <a:bodyPr vert="horz" lIns="91440" tIns="45720" rIns="91440" bIns="45720" rtlCol="0">
            <a:noAutofit/>
          </a:bodyPr>
          <a:lstStyle/>
          <a:p>
            <a:pPr marL="0" indent="0">
              <a:buNone/>
            </a:pPr>
            <a:r>
              <a:rPr lang="en-US" sz="1400" i="1" dirty="0">
                <a:effectLst/>
              </a:rPr>
              <a:t>Salve!</a:t>
            </a:r>
            <a:endParaRPr lang="en-US" sz="1400" dirty="0">
              <a:effectLst/>
            </a:endParaRPr>
          </a:p>
          <a:p>
            <a:pPr marL="0" indent="0">
              <a:buNone/>
            </a:pPr>
            <a:r>
              <a:rPr lang="en-US" sz="1400" dirty="0" err="1">
                <a:effectLst/>
              </a:rPr>
              <a:t>Wir</a:t>
            </a:r>
            <a:r>
              <a:rPr lang="en-US" sz="1400" dirty="0">
                <a:effectLst/>
              </a:rPr>
              <a:t> laden </a:t>
            </a:r>
            <a:r>
              <a:rPr lang="en-US" sz="1400" dirty="0" err="1">
                <a:effectLst/>
              </a:rPr>
              <a:t>dich</a:t>
            </a:r>
            <a:r>
              <a:rPr lang="en-US" sz="1400" dirty="0">
                <a:effectLst/>
              </a:rPr>
              <a:t> </a:t>
            </a:r>
            <a:r>
              <a:rPr lang="en-US" sz="1400" dirty="0" err="1">
                <a:effectLst/>
              </a:rPr>
              <a:t>herzlich</a:t>
            </a:r>
            <a:r>
              <a:rPr lang="en-US" sz="1400" dirty="0">
                <a:effectLst/>
              </a:rPr>
              <a:t> </a:t>
            </a:r>
            <a:r>
              <a:rPr lang="en-US" sz="1400" dirty="0" err="1">
                <a:effectLst/>
              </a:rPr>
              <a:t>ein</a:t>
            </a:r>
            <a:r>
              <a:rPr lang="en-US" sz="1400" dirty="0">
                <a:effectLst/>
              </a:rPr>
              <a:t> das </a:t>
            </a:r>
            <a:r>
              <a:rPr lang="en-US" sz="1400" dirty="0" err="1">
                <a:effectLst/>
              </a:rPr>
              <a:t>Leben</a:t>
            </a:r>
            <a:r>
              <a:rPr lang="en-US" sz="1400" dirty="0">
                <a:effectLst/>
              </a:rPr>
              <a:t> </a:t>
            </a:r>
            <a:r>
              <a:rPr lang="en-US" sz="1400" dirty="0" err="1">
                <a:effectLst/>
              </a:rPr>
              <a:t>im</a:t>
            </a:r>
            <a:r>
              <a:rPr lang="en-US" sz="1400" dirty="0">
                <a:effectLst/>
              </a:rPr>
              <a:t> </a:t>
            </a:r>
            <a:r>
              <a:rPr lang="en-US" sz="1400" dirty="0" err="1">
                <a:effectLst/>
              </a:rPr>
              <a:t>alten</a:t>
            </a:r>
            <a:r>
              <a:rPr lang="en-US" sz="1400" dirty="0">
                <a:effectLst/>
              </a:rPr>
              <a:t> Rom </a:t>
            </a:r>
            <a:r>
              <a:rPr lang="en-US" sz="1400" dirty="0" err="1">
                <a:effectLst/>
              </a:rPr>
              <a:t>kennenzulernen</a:t>
            </a:r>
            <a:r>
              <a:rPr lang="en-US" sz="1400" dirty="0">
                <a:effectLst/>
              </a:rPr>
              <a:t>. </a:t>
            </a:r>
            <a:r>
              <a:rPr lang="de-DE" sz="1400" dirty="0">
                <a:effectLst/>
              </a:rPr>
              <a:t>Gemeinsam </a:t>
            </a:r>
            <a:r>
              <a:rPr lang="en-US" sz="1400" dirty="0" err="1">
                <a:effectLst/>
              </a:rPr>
              <a:t>wollen</a:t>
            </a:r>
            <a:r>
              <a:rPr lang="en-US" sz="1400" dirty="0">
                <a:effectLst/>
              </a:rPr>
              <a:t> </a:t>
            </a:r>
            <a:r>
              <a:rPr lang="en-US" sz="1400" dirty="0" err="1">
                <a:effectLst/>
              </a:rPr>
              <a:t>wir</a:t>
            </a:r>
            <a:r>
              <a:rPr lang="en-US" sz="1400" dirty="0">
                <a:effectLst/>
              </a:rPr>
              <a:t> </a:t>
            </a:r>
            <a:r>
              <a:rPr lang="en-US" sz="1400" dirty="0" err="1">
                <a:effectLst/>
              </a:rPr>
              <a:t>herausfinden</a:t>
            </a:r>
            <a:r>
              <a:rPr lang="en-US" sz="1400" dirty="0">
                <a:effectLst/>
              </a:rPr>
              <a:t>, </a:t>
            </a:r>
            <a:r>
              <a:rPr lang="en-US" sz="1400" dirty="0" err="1">
                <a:effectLst/>
              </a:rPr>
              <a:t>wo</a:t>
            </a:r>
            <a:r>
              <a:rPr lang="en-US" sz="1400" dirty="0">
                <a:effectLst/>
              </a:rPr>
              <a:t> und </a:t>
            </a:r>
            <a:r>
              <a:rPr lang="en-US" sz="1400" dirty="0" err="1">
                <a:effectLst/>
              </a:rPr>
              <a:t>wie</a:t>
            </a:r>
            <a:r>
              <a:rPr lang="en-US" sz="1400" dirty="0">
                <a:effectLst/>
              </a:rPr>
              <a:t> die </a:t>
            </a:r>
            <a:r>
              <a:rPr lang="en-US" sz="1400" dirty="0" err="1">
                <a:effectLst/>
              </a:rPr>
              <a:t>Menschen</a:t>
            </a:r>
            <a:r>
              <a:rPr lang="en-US" sz="1400" dirty="0">
                <a:effectLst/>
              </a:rPr>
              <a:t> in </a:t>
            </a:r>
            <a:r>
              <a:rPr lang="en-US" sz="1400" dirty="0" err="1">
                <a:effectLst/>
              </a:rPr>
              <a:t>der</a:t>
            </a:r>
            <a:r>
              <a:rPr lang="en-US" sz="1400" dirty="0">
                <a:effectLst/>
              </a:rPr>
              <a:t> </a:t>
            </a:r>
            <a:r>
              <a:rPr lang="en-US" sz="1400" dirty="0" err="1">
                <a:effectLst/>
              </a:rPr>
              <a:t>Antike</a:t>
            </a:r>
            <a:r>
              <a:rPr lang="en-US" sz="1400" dirty="0">
                <a:effectLst/>
              </a:rPr>
              <a:t> </a:t>
            </a:r>
            <a:r>
              <a:rPr lang="en-US" sz="1400" dirty="0" err="1">
                <a:effectLst/>
              </a:rPr>
              <a:t>gelebt</a:t>
            </a:r>
            <a:r>
              <a:rPr lang="en-US" sz="1400" dirty="0">
                <a:effectLst/>
              </a:rPr>
              <a:t> </a:t>
            </a:r>
            <a:r>
              <a:rPr lang="en-US" sz="1400" dirty="0" err="1">
                <a:effectLst/>
              </a:rPr>
              <a:t>haben</a:t>
            </a:r>
            <a:r>
              <a:rPr lang="en-US" sz="1400" dirty="0">
                <a:effectLst/>
              </a:rPr>
              <a:t>. </a:t>
            </a:r>
          </a:p>
          <a:p>
            <a:pPr marL="0" indent="0">
              <a:buNone/>
            </a:pPr>
            <a:r>
              <a:rPr lang="en-US" sz="1400" dirty="0">
                <a:effectLst/>
              </a:rPr>
              <a:t>Gab es </a:t>
            </a:r>
            <a:r>
              <a:rPr lang="en-US" sz="1400" dirty="0" err="1">
                <a:effectLst/>
              </a:rPr>
              <a:t>früher</a:t>
            </a:r>
            <a:r>
              <a:rPr lang="en-US" sz="1400" dirty="0">
                <a:effectLst/>
              </a:rPr>
              <a:t> </a:t>
            </a:r>
            <a:r>
              <a:rPr lang="en-US" sz="1400" dirty="0" err="1">
                <a:effectLst/>
              </a:rPr>
              <a:t>schon</a:t>
            </a:r>
            <a:r>
              <a:rPr lang="en-US" sz="1400" dirty="0">
                <a:effectLst/>
              </a:rPr>
              <a:t> Pizza und Pasta in Rom oder was </a:t>
            </a:r>
            <a:r>
              <a:rPr lang="en-US" sz="1400" dirty="0" err="1">
                <a:effectLst/>
              </a:rPr>
              <a:t>haben</a:t>
            </a:r>
            <a:r>
              <a:rPr lang="en-US" sz="1400" dirty="0">
                <a:effectLst/>
              </a:rPr>
              <a:t> die Römer </a:t>
            </a:r>
            <a:r>
              <a:rPr lang="en-US" sz="1400" dirty="0" err="1">
                <a:effectLst/>
              </a:rPr>
              <a:t>damals</a:t>
            </a:r>
            <a:r>
              <a:rPr lang="en-US" sz="1400" dirty="0">
                <a:effectLst/>
              </a:rPr>
              <a:t> </a:t>
            </a:r>
            <a:r>
              <a:rPr lang="en-US" sz="1400" dirty="0" err="1">
                <a:effectLst/>
              </a:rPr>
              <a:t>gegessen</a:t>
            </a:r>
            <a:r>
              <a:rPr lang="en-US" sz="1400" dirty="0">
                <a:effectLst/>
              </a:rPr>
              <a:t>? Hast du Lust es </a:t>
            </a:r>
            <a:r>
              <a:rPr lang="en-US" sz="1400" dirty="0" err="1">
                <a:effectLst/>
              </a:rPr>
              <a:t>selbst</a:t>
            </a:r>
            <a:r>
              <a:rPr lang="en-US" sz="1400" dirty="0">
                <a:effectLst/>
              </a:rPr>
              <a:t> </a:t>
            </a:r>
            <a:r>
              <a:rPr lang="en-US" sz="1400" dirty="0" err="1">
                <a:effectLst/>
              </a:rPr>
              <a:t>zu</a:t>
            </a:r>
            <a:r>
              <a:rPr lang="en-US" sz="1400" dirty="0">
                <a:effectLst/>
              </a:rPr>
              <a:t> </a:t>
            </a:r>
            <a:r>
              <a:rPr lang="en-US" sz="1400" dirty="0" err="1">
                <a:effectLst/>
              </a:rPr>
              <a:t>kochen</a:t>
            </a:r>
            <a:r>
              <a:rPr lang="en-US" sz="1400" dirty="0">
                <a:effectLst/>
              </a:rPr>
              <a:t> und </a:t>
            </a:r>
            <a:r>
              <a:rPr lang="en-US" sz="1400" dirty="0" err="1">
                <a:effectLst/>
              </a:rPr>
              <a:t>zu</a:t>
            </a:r>
            <a:r>
              <a:rPr lang="en-US" sz="1400" dirty="0">
                <a:effectLst/>
              </a:rPr>
              <a:t> </a:t>
            </a:r>
            <a:r>
              <a:rPr lang="en-US" sz="1400" dirty="0" err="1">
                <a:effectLst/>
              </a:rPr>
              <a:t>probieren</a:t>
            </a:r>
            <a:r>
              <a:rPr lang="en-US" sz="1400" dirty="0">
                <a:effectLst/>
              </a:rPr>
              <a:t>?</a:t>
            </a:r>
          </a:p>
          <a:p>
            <a:pPr marL="0" indent="0">
              <a:buNone/>
            </a:pPr>
            <a:r>
              <a:rPr lang="en-US" sz="1400" dirty="0">
                <a:effectLst/>
              </a:rPr>
              <a:t>Wie und was </a:t>
            </a:r>
            <a:r>
              <a:rPr lang="en-US" sz="1400" dirty="0" err="1">
                <a:effectLst/>
              </a:rPr>
              <a:t>haben</a:t>
            </a:r>
            <a:r>
              <a:rPr lang="en-US" sz="1400" dirty="0">
                <a:effectLst/>
              </a:rPr>
              <a:t> </a:t>
            </a:r>
            <a:r>
              <a:rPr lang="en-US" sz="1400" dirty="0" err="1">
                <a:effectLst/>
              </a:rPr>
              <a:t>sie</a:t>
            </a:r>
            <a:r>
              <a:rPr lang="en-US" sz="1400" dirty="0">
                <a:effectLst/>
              </a:rPr>
              <a:t> </a:t>
            </a:r>
            <a:r>
              <a:rPr lang="en-US" sz="1400" dirty="0" err="1">
                <a:effectLst/>
              </a:rPr>
              <a:t>gebaut</a:t>
            </a:r>
            <a:r>
              <a:rPr lang="en-US" sz="1400" dirty="0">
                <a:effectLst/>
              </a:rPr>
              <a:t> und </a:t>
            </a:r>
            <a:r>
              <a:rPr lang="en-US" sz="1400" dirty="0" err="1">
                <a:effectLst/>
              </a:rPr>
              <a:t>wer</a:t>
            </a:r>
            <a:r>
              <a:rPr lang="en-US" sz="1400" dirty="0">
                <a:effectLst/>
              </a:rPr>
              <a:t> war </a:t>
            </a:r>
            <a:r>
              <a:rPr lang="en-US" sz="1400" dirty="0" err="1">
                <a:effectLst/>
              </a:rPr>
              <a:t>eigentlich</a:t>
            </a:r>
            <a:r>
              <a:rPr lang="en-US" sz="1400" dirty="0">
                <a:effectLst/>
              </a:rPr>
              <a:t> </a:t>
            </a:r>
            <a:r>
              <a:rPr lang="en-US" sz="1400" dirty="0" err="1">
                <a:effectLst/>
              </a:rPr>
              <a:t>dieser</a:t>
            </a:r>
            <a:r>
              <a:rPr lang="en-US" sz="1400" dirty="0">
                <a:effectLst/>
              </a:rPr>
              <a:t> „Limes“?</a:t>
            </a:r>
          </a:p>
          <a:p>
            <a:pPr marL="0" indent="0">
              <a:buNone/>
            </a:pPr>
            <a:r>
              <a:rPr lang="en-US" sz="1400" dirty="0" err="1">
                <a:effectLst/>
              </a:rPr>
              <a:t>Warum</a:t>
            </a:r>
            <a:r>
              <a:rPr lang="en-US" sz="1400" dirty="0">
                <a:effectLst/>
              </a:rPr>
              <a:t> </a:t>
            </a:r>
            <a:r>
              <a:rPr lang="en-US" sz="1400" dirty="0" err="1">
                <a:effectLst/>
              </a:rPr>
              <a:t>trafen</a:t>
            </a:r>
            <a:r>
              <a:rPr lang="en-US" sz="1400" dirty="0">
                <a:effectLst/>
              </a:rPr>
              <a:t> </a:t>
            </a:r>
            <a:r>
              <a:rPr lang="en-US" sz="1400" dirty="0" err="1">
                <a:effectLst/>
              </a:rPr>
              <a:t>sie</a:t>
            </a:r>
            <a:r>
              <a:rPr lang="en-US" sz="1400" dirty="0">
                <a:effectLst/>
              </a:rPr>
              <a:t> </a:t>
            </a:r>
            <a:r>
              <a:rPr lang="en-US" sz="1400" dirty="0" err="1">
                <a:effectLst/>
              </a:rPr>
              <a:t>sich</a:t>
            </a:r>
            <a:r>
              <a:rPr lang="en-US" sz="1400" dirty="0">
                <a:effectLst/>
              </a:rPr>
              <a:t> </a:t>
            </a:r>
            <a:r>
              <a:rPr lang="en-US" sz="1400" dirty="0" err="1">
                <a:effectLst/>
              </a:rPr>
              <a:t>eigentlich</a:t>
            </a:r>
            <a:r>
              <a:rPr lang="en-US" sz="1400" dirty="0">
                <a:effectLst/>
              </a:rPr>
              <a:t> </a:t>
            </a:r>
            <a:r>
              <a:rPr lang="en-US" sz="1400" dirty="0" err="1">
                <a:effectLst/>
              </a:rPr>
              <a:t>im</a:t>
            </a:r>
            <a:r>
              <a:rPr lang="en-US" sz="1400" dirty="0">
                <a:effectLst/>
              </a:rPr>
              <a:t> </a:t>
            </a:r>
            <a:r>
              <a:rPr lang="en-US" sz="1400" dirty="0" err="1">
                <a:effectLst/>
              </a:rPr>
              <a:t>Kolloseum</a:t>
            </a:r>
            <a:r>
              <a:rPr lang="en-US" sz="1400" dirty="0">
                <a:effectLst/>
              </a:rPr>
              <a:t>?</a:t>
            </a:r>
          </a:p>
          <a:p>
            <a:pPr marL="0" indent="0">
              <a:buNone/>
            </a:pPr>
            <a:r>
              <a:rPr lang="en-US" sz="1400" dirty="0">
                <a:effectLst/>
              </a:rPr>
              <a:t>Wie </a:t>
            </a:r>
            <a:r>
              <a:rPr lang="en-US" sz="1400" dirty="0" err="1">
                <a:effectLst/>
              </a:rPr>
              <a:t>sah</a:t>
            </a:r>
            <a:r>
              <a:rPr lang="en-US" sz="1400" dirty="0">
                <a:effectLst/>
              </a:rPr>
              <a:t> </a:t>
            </a:r>
            <a:r>
              <a:rPr lang="en-US" sz="1400" dirty="0" err="1">
                <a:effectLst/>
              </a:rPr>
              <a:t>ihre</a:t>
            </a:r>
            <a:r>
              <a:rPr lang="en-US" sz="1400" dirty="0">
                <a:effectLst/>
              </a:rPr>
              <a:t> </a:t>
            </a:r>
            <a:r>
              <a:rPr lang="en-US" sz="1400" dirty="0" err="1">
                <a:effectLst/>
              </a:rPr>
              <a:t>Kleidung</a:t>
            </a:r>
            <a:r>
              <a:rPr lang="en-US" sz="1400" dirty="0">
                <a:effectLst/>
              </a:rPr>
              <a:t> </a:t>
            </a:r>
            <a:r>
              <a:rPr lang="en-US" sz="1400" dirty="0" err="1">
                <a:effectLst/>
              </a:rPr>
              <a:t>aus</a:t>
            </a:r>
            <a:r>
              <a:rPr lang="en-US" sz="1400" dirty="0">
                <a:effectLst/>
              </a:rPr>
              <a:t> und </a:t>
            </a:r>
            <a:r>
              <a:rPr lang="en-US" sz="1400" dirty="0" err="1">
                <a:effectLst/>
              </a:rPr>
              <a:t>wie</a:t>
            </a:r>
            <a:r>
              <a:rPr lang="en-US" sz="1400" dirty="0">
                <a:effectLst/>
              </a:rPr>
              <a:t> </a:t>
            </a:r>
            <a:r>
              <a:rPr lang="en-US" sz="1400" dirty="0" err="1">
                <a:effectLst/>
              </a:rPr>
              <a:t>würde</a:t>
            </a:r>
            <a:r>
              <a:rPr lang="en-US" sz="1400" dirty="0">
                <a:effectLst/>
              </a:rPr>
              <a:t> </a:t>
            </a:r>
            <a:r>
              <a:rPr lang="en-US" sz="1400" dirty="0" err="1">
                <a:effectLst/>
              </a:rPr>
              <a:t>sie</a:t>
            </a:r>
            <a:r>
              <a:rPr lang="en-US" sz="1400" dirty="0">
                <a:effectLst/>
              </a:rPr>
              <a:t> dir </a:t>
            </a:r>
            <a:r>
              <a:rPr lang="en-US" sz="1400" dirty="0" err="1">
                <a:effectLst/>
              </a:rPr>
              <a:t>wohl</a:t>
            </a:r>
            <a:r>
              <a:rPr lang="en-US" sz="1400" dirty="0">
                <a:effectLst/>
              </a:rPr>
              <a:t> </a:t>
            </a:r>
            <a:r>
              <a:rPr lang="en-US" sz="1400" dirty="0" err="1">
                <a:effectLst/>
              </a:rPr>
              <a:t>stehen</a:t>
            </a:r>
            <a:r>
              <a:rPr lang="en-US" sz="1400" dirty="0">
                <a:effectLst/>
              </a:rPr>
              <a:t>? </a:t>
            </a:r>
          </a:p>
          <a:p>
            <a:pPr marL="0" indent="0">
              <a:buNone/>
            </a:pPr>
            <a:r>
              <a:rPr lang="en-US" sz="1400" dirty="0">
                <a:effectLst/>
              </a:rPr>
              <a:t>Wie </a:t>
            </a:r>
            <a:r>
              <a:rPr lang="en-US" sz="1400" dirty="0" err="1">
                <a:effectLst/>
              </a:rPr>
              <a:t>entstanden</a:t>
            </a:r>
            <a:r>
              <a:rPr lang="en-US" sz="1400" dirty="0">
                <a:effectLst/>
              </a:rPr>
              <a:t> </a:t>
            </a:r>
            <a:r>
              <a:rPr lang="en-US" sz="1400" dirty="0" err="1">
                <a:effectLst/>
              </a:rPr>
              <a:t>Mosaik-Bilder</a:t>
            </a:r>
            <a:r>
              <a:rPr lang="en-US" sz="1400" dirty="0">
                <a:effectLst/>
              </a:rPr>
              <a:t> und </a:t>
            </a:r>
            <a:r>
              <a:rPr lang="en-US" sz="1400" dirty="0" err="1">
                <a:effectLst/>
              </a:rPr>
              <a:t>hättest</a:t>
            </a:r>
            <a:r>
              <a:rPr lang="en-US" sz="1400" dirty="0">
                <a:effectLst/>
              </a:rPr>
              <a:t> du Lust </a:t>
            </a:r>
            <a:r>
              <a:rPr lang="en-US" sz="1400" dirty="0" err="1">
                <a:effectLst/>
              </a:rPr>
              <a:t>diese</a:t>
            </a:r>
            <a:r>
              <a:rPr lang="en-US" sz="1400" dirty="0">
                <a:effectLst/>
              </a:rPr>
              <a:t> </a:t>
            </a:r>
            <a:r>
              <a:rPr lang="en-US" sz="1400" dirty="0" err="1">
                <a:effectLst/>
              </a:rPr>
              <a:t>einmal</a:t>
            </a:r>
            <a:r>
              <a:rPr lang="en-US" sz="1400" dirty="0">
                <a:effectLst/>
              </a:rPr>
              <a:t> </a:t>
            </a:r>
            <a:r>
              <a:rPr lang="en-US" sz="1400" dirty="0" err="1">
                <a:effectLst/>
              </a:rPr>
              <a:t>selbst</a:t>
            </a:r>
            <a:r>
              <a:rPr lang="en-US" sz="1400" dirty="0">
                <a:effectLst/>
              </a:rPr>
              <a:t> </a:t>
            </a:r>
            <a:r>
              <a:rPr lang="en-US" sz="1400" dirty="0" err="1">
                <a:effectLst/>
              </a:rPr>
              <a:t>zu</a:t>
            </a:r>
            <a:r>
              <a:rPr lang="en-US" sz="1400" dirty="0">
                <a:effectLst/>
              </a:rPr>
              <a:t> </a:t>
            </a:r>
            <a:r>
              <a:rPr lang="en-US" sz="1400" dirty="0" err="1">
                <a:effectLst/>
              </a:rPr>
              <a:t>gestalten</a:t>
            </a:r>
            <a:r>
              <a:rPr lang="en-US" sz="1400" dirty="0">
                <a:effectLst/>
              </a:rPr>
              <a:t>? </a:t>
            </a:r>
          </a:p>
          <a:p>
            <a:pPr marL="0" indent="0">
              <a:buNone/>
            </a:pPr>
            <a:r>
              <a:rPr lang="en-US" sz="1400" dirty="0" err="1">
                <a:effectLst/>
              </a:rPr>
              <a:t>Begib</a:t>
            </a:r>
            <a:r>
              <a:rPr lang="en-US" sz="1400" dirty="0">
                <a:effectLst/>
              </a:rPr>
              <a:t> </a:t>
            </a:r>
            <a:r>
              <a:rPr lang="en-US" sz="1400" dirty="0" err="1">
                <a:effectLst/>
              </a:rPr>
              <a:t>dich</a:t>
            </a:r>
            <a:r>
              <a:rPr lang="en-US" sz="1400" dirty="0">
                <a:effectLst/>
              </a:rPr>
              <a:t> </a:t>
            </a:r>
            <a:r>
              <a:rPr lang="en-US" sz="1400" dirty="0" err="1">
                <a:effectLst/>
              </a:rPr>
              <a:t>mit</a:t>
            </a:r>
            <a:r>
              <a:rPr lang="en-US" sz="1400" dirty="0">
                <a:effectLst/>
              </a:rPr>
              <a:t> </a:t>
            </a:r>
            <a:r>
              <a:rPr lang="en-US" sz="1400" dirty="0" err="1">
                <a:effectLst/>
              </a:rPr>
              <a:t>uns</a:t>
            </a:r>
            <a:r>
              <a:rPr lang="en-US" sz="1400" dirty="0">
                <a:effectLst/>
              </a:rPr>
              <a:t> in das </a:t>
            </a:r>
            <a:r>
              <a:rPr lang="en-US" sz="1400" dirty="0" err="1">
                <a:effectLst/>
              </a:rPr>
              <a:t>antike</a:t>
            </a:r>
            <a:r>
              <a:rPr lang="en-US" sz="1400" dirty="0">
                <a:effectLst/>
              </a:rPr>
              <a:t> Rom! </a:t>
            </a:r>
            <a:r>
              <a:rPr lang="en-US" sz="1400" dirty="0" err="1">
                <a:effectLst/>
              </a:rPr>
              <a:t>Alles</a:t>
            </a:r>
            <a:r>
              <a:rPr lang="en-US" sz="1400" dirty="0">
                <a:effectLst/>
              </a:rPr>
              <a:t>, was du </a:t>
            </a:r>
            <a:r>
              <a:rPr lang="en-US" sz="1400" dirty="0" err="1">
                <a:effectLst/>
              </a:rPr>
              <a:t>mitbringen</a:t>
            </a:r>
            <a:r>
              <a:rPr lang="en-US" sz="1400" dirty="0">
                <a:effectLst/>
              </a:rPr>
              <a:t> </a:t>
            </a:r>
            <a:r>
              <a:rPr lang="en-US" sz="1400" dirty="0" err="1">
                <a:effectLst/>
              </a:rPr>
              <a:t>musst</a:t>
            </a:r>
            <a:r>
              <a:rPr lang="en-US" sz="1400" dirty="0">
                <a:effectLst/>
              </a:rPr>
              <a:t>, </a:t>
            </a:r>
            <a:r>
              <a:rPr lang="en-US" sz="1400" dirty="0" err="1">
                <a:effectLst/>
              </a:rPr>
              <a:t>ist</a:t>
            </a:r>
            <a:r>
              <a:rPr lang="en-US" sz="1400" dirty="0">
                <a:effectLst/>
              </a:rPr>
              <a:t> </a:t>
            </a:r>
            <a:r>
              <a:rPr lang="en-US" sz="1400" dirty="0" err="1">
                <a:effectLst/>
              </a:rPr>
              <a:t>Interesse</a:t>
            </a:r>
            <a:r>
              <a:rPr lang="en-US" sz="1400" dirty="0">
                <a:effectLst/>
              </a:rPr>
              <a:t> an </a:t>
            </a:r>
            <a:r>
              <a:rPr lang="en-US" sz="1400" dirty="0" err="1">
                <a:effectLst/>
              </a:rPr>
              <a:t>einer</a:t>
            </a:r>
            <a:r>
              <a:rPr lang="en-US" sz="1400" dirty="0">
                <a:effectLst/>
              </a:rPr>
              <a:t> </a:t>
            </a:r>
            <a:r>
              <a:rPr lang="en-US" sz="1400" dirty="0" err="1">
                <a:effectLst/>
              </a:rPr>
              <a:t>Reise</a:t>
            </a:r>
            <a:r>
              <a:rPr lang="en-US" sz="1400" dirty="0">
                <a:effectLst/>
              </a:rPr>
              <a:t> in die </a:t>
            </a:r>
            <a:r>
              <a:rPr lang="en-US" sz="1400" dirty="0" err="1">
                <a:effectLst/>
              </a:rPr>
              <a:t>Vergangenheit</a:t>
            </a:r>
            <a:r>
              <a:rPr lang="en-US" sz="1400" dirty="0">
                <a:effectLst/>
              </a:rPr>
              <a:t>. </a:t>
            </a:r>
          </a:p>
          <a:p>
            <a:pPr marL="0" indent="0">
              <a:buNone/>
            </a:pPr>
            <a:r>
              <a:rPr lang="en-US" sz="1400" dirty="0">
                <a:effectLst/>
              </a:rPr>
              <a:t> </a:t>
            </a:r>
          </a:p>
          <a:p>
            <a:pPr marL="0" indent="0">
              <a:buNone/>
            </a:pPr>
            <a:r>
              <a:rPr lang="en-US" sz="1400" i="1" dirty="0">
                <a:effectLst/>
              </a:rPr>
              <a:t>Bis bald in Rom!</a:t>
            </a:r>
            <a:endParaRPr lang="de-DE" sz="1400" i="1" dirty="0"/>
          </a:p>
          <a:p>
            <a:pPr marL="0" indent="0">
              <a:buNone/>
            </a:pPr>
            <a:endParaRPr lang="en-US" sz="1400" dirty="0">
              <a:effectLst/>
            </a:endParaRPr>
          </a:p>
        </p:txBody>
      </p:sp>
      <p:pic>
        <p:nvPicPr>
          <p:cNvPr id="9" name="Inhaltsplatzhalter 8" descr="Ein Bild, das Himmel, Gebäude, draußen, Stein enthält.&#10;&#10;Automatisch generierte Beschreibung">
            <a:extLst>
              <a:ext uri="{FF2B5EF4-FFF2-40B4-BE49-F238E27FC236}">
                <a16:creationId xmlns:a16="http://schemas.microsoft.com/office/drawing/2014/main" id="{CB834501-660A-D467-76F0-4D0F5900A4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23877" y="1275017"/>
            <a:ext cx="2945482" cy="2061837"/>
          </a:xfrm>
          <a:prstGeom prst="rect">
            <a:avLst/>
          </a:prstGeom>
        </p:spPr>
      </p:pic>
      <p:pic>
        <p:nvPicPr>
          <p:cNvPr id="39" name="Grafik 38" descr="Ein Bild, das Gras, draußen, Zaun, Weide enthält.&#10;&#10;Automatisch generierte Beschreibung">
            <a:extLst>
              <a:ext uri="{FF2B5EF4-FFF2-40B4-BE49-F238E27FC236}">
                <a16:creationId xmlns:a16="http://schemas.microsoft.com/office/drawing/2014/main" id="{73096557-05E9-9C2E-E7A1-6CF11CA58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903" y="4727780"/>
            <a:ext cx="2831465" cy="2120900"/>
          </a:xfrm>
          <a:prstGeom prst="rect">
            <a:avLst/>
          </a:prstGeom>
        </p:spPr>
      </p:pic>
      <p:pic>
        <p:nvPicPr>
          <p:cNvPr id="21" name="Grafik 20">
            <a:extLst>
              <a:ext uri="{FF2B5EF4-FFF2-40B4-BE49-F238E27FC236}">
                <a16:creationId xmlns:a16="http://schemas.microsoft.com/office/drawing/2014/main" id="{AAA98C4A-F8E8-C1AE-C924-B4460FAD5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022" y="2978176"/>
            <a:ext cx="2985505" cy="2378509"/>
          </a:xfrm>
          <a:prstGeom prst="rect">
            <a:avLst/>
          </a:prstGeom>
        </p:spPr>
      </p:pic>
      <p:pic>
        <p:nvPicPr>
          <p:cNvPr id="30" name="Grafik 29" descr="Ein Bild, das Kleid enthält.&#10;&#10;Automatisch generierte Beschreibung">
            <a:extLst>
              <a:ext uri="{FF2B5EF4-FFF2-40B4-BE49-F238E27FC236}">
                <a16:creationId xmlns:a16="http://schemas.microsoft.com/office/drawing/2014/main" id="{2AAA66E9-D08D-C589-CABE-525C55361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396" y="1361271"/>
            <a:ext cx="1682121" cy="2245810"/>
          </a:xfrm>
          <a:prstGeom prst="rect">
            <a:avLst/>
          </a:prstGeom>
        </p:spPr>
      </p:pic>
      <p:pic>
        <p:nvPicPr>
          <p:cNvPr id="27" name="Grafik 26" descr="Ein Bild, das Text, Mosaik, Fenster enthält.&#10;&#10;Automatisch generierte Beschreibung">
            <a:extLst>
              <a:ext uri="{FF2B5EF4-FFF2-40B4-BE49-F238E27FC236}">
                <a16:creationId xmlns:a16="http://schemas.microsoft.com/office/drawing/2014/main" id="{24CBA421-5A0A-6E44-7BE6-B48CB87B0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691314" y="1793874"/>
            <a:ext cx="1682122" cy="1542979"/>
          </a:xfrm>
          <a:prstGeom prst="rect">
            <a:avLst/>
          </a:prstGeom>
        </p:spPr>
      </p:pic>
      <p:pic>
        <p:nvPicPr>
          <p:cNvPr id="12" name="Grafik 11" descr="Ein Bild, das Essen, Platte, Im Haus enthält.&#10;&#10;Automatisch generierte Beschreibung">
            <a:extLst>
              <a:ext uri="{FF2B5EF4-FFF2-40B4-BE49-F238E27FC236}">
                <a16:creationId xmlns:a16="http://schemas.microsoft.com/office/drawing/2014/main" id="{5E033AE1-0262-C9C3-A0AA-8A76A5C117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7369" y="4729278"/>
            <a:ext cx="2423974" cy="1871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Grafik 32" descr="Ein Bild, das Essen, geschnitten, Sahne enthält.&#10;&#10;Automatisch generierte Beschreibung">
            <a:extLst>
              <a:ext uri="{FF2B5EF4-FFF2-40B4-BE49-F238E27FC236}">
                <a16:creationId xmlns:a16="http://schemas.microsoft.com/office/drawing/2014/main" id="{FFBD4ADF-95B7-283C-7DC4-B1CF7F4E5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8831" y="4554527"/>
            <a:ext cx="2027345" cy="1911889"/>
          </a:xfrm>
          <a:prstGeom prst="rect">
            <a:avLst/>
          </a:prstGeom>
        </p:spPr>
      </p:pic>
      <p:pic>
        <p:nvPicPr>
          <p:cNvPr id="24" name="Grafik 23">
            <a:extLst>
              <a:ext uri="{FF2B5EF4-FFF2-40B4-BE49-F238E27FC236}">
                <a16:creationId xmlns:a16="http://schemas.microsoft.com/office/drawing/2014/main" id="{A817865B-662E-30A7-F9BB-23AB164F83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3877" y="2926816"/>
            <a:ext cx="3332700" cy="1940775"/>
          </a:xfrm>
          <a:prstGeom prst="rect">
            <a:avLst/>
          </a:prstGeom>
        </p:spPr>
      </p:pic>
      <p:pic>
        <p:nvPicPr>
          <p:cNvPr id="17" name="Grafik 16" descr="Ein Bild, das Karte enthält.&#10;&#10;Automatisch generierte Beschreibung">
            <a:extLst>
              <a:ext uri="{FF2B5EF4-FFF2-40B4-BE49-F238E27FC236}">
                <a16:creationId xmlns:a16="http://schemas.microsoft.com/office/drawing/2014/main" id="{740B1596-60C0-DC8B-D3EE-3C1D169842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9525" y="214942"/>
            <a:ext cx="1829563" cy="1725496"/>
          </a:xfrm>
          <a:prstGeom prst="rect">
            <a:avLst/>
          </a:prstGeom>
        </p:spPr>
      </p:pic>
      <p:sp>
        <p:nvSpPr>
          <p:cNvPr id="40" name="Textfeld 39">
            <a:extLst>
              <a:ext uri="{FF2B5EF4-FFF2-40B4-BE49-F238E27FC236}">
                <a16:creationId xmlns:a16="http://schemas.microsoft.com/office/drawing/2014/main" id="{31462DE0-59DB-0361-634F-74C8B53FF912}"/>
              </a:ext>
            </a:extLst>
          </p:cNvPr>
          <p:cNvSpPr txBox="1"/>
          <p:nvPr/>
        </p:nvSpPr>
        <p:spPr>
          <a:xfrm>
            <a:off x="5181600" y="2514600"/>
            <a:ext cx="1828800" cy="1828800"/>
          </a:xfrm>
          <a:prstGeom prst="rect">
            <a:avLst/>
          </a:prstGeom>
          <a:noFill/>
        </p:spPr>
        <p:txBody>
          <a:bodyPr wrap="square" rtlCol="0">
            <a:spAutoFit/>
          </a:bodyPr>
          <a:lstStyle/>
          <a:p>
            <a:pPr algn="l"/>
            <a:endParaRPr lang="de-DE" dirty="0"/>
          </a:p>
        </p:txBody>
      </p:sp>
      <p:sp>
        <p:nvSpPr>
          <p:cNvPr id="41" name="Textfeld 40">
            <a:extLst>
              <a:ext uri="{FF2B5EF4-FFF2-40B4-BE49-F238E27FC236}">
                <a16:creationId xmlns:a16="http://schemas.microsoft.com/office/drawing/2014/main" id="{B871C012-4132-DEFD-17C9-E7B73FC937A8}"/>
              </a:ext>
            </a:extLst>
          </p:cNvPr>
          <p:cNvSpPr txBox="1"/>
          <p:nvPr/>
        </p:nvSpPr>
        <p:spPr>
          <a:xfrm>
            <a:off x="5181600" y="2514600"/>
            <a:ext cx="1828800" cy="1828800"/>
          </a:xfrm>
          <a:prstGeom prst="rect">
            <a:avLst/>
          </a:prstGeom>
          <a:noFill/>
        </p:spPr>
        <p:txBody>
          <a:bodyPr wrap="square" rtlCol="0">
            <a:spAutoFit/>
          </a:bodyPr>
          <a:lstStyle/>
          <a:p>
            <a:pPr algn="l"/>
            <a:endParaRPr lang="de-DE" dirty="0"/>
          </a:p>
        </p:txBody>
      </p:sp>
      <p:sp>
        <p:nvSpPr>
          <p:cNvPr id="3" name="Textfeld 2">
            <a:extLst>
              <a:ext uri="{FF2B5EF4-FFF2-40B4-BE49-F238E27FC236}">
                <a16:creationId xmlns:a16="http://schemas.microsoft.com/office/drawing/2014/main" id="{9BD94FED-6344-247C-7D11-2C420AA3F3DA}"/>
              </a:ext>
            </a:extLst>
          </p:cNvPr>
          <p:cNvSpPr txBox="1">
            <a:spLocks noChangeArrowheads="1"/>
          </p:cNvSpPr>
          <p:nvPr/>
        </p:nvSpPr>
        <p:spPr bwMode="auto">
          <a:xfrm>
            <a:off x="8726144" y="18225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20</a:t>
            </a:r>
            <a:endParaRPr lang="de-DE" sz="11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168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BCA72C5-57B7-AC88-977C-E2BE5C11F986}"/>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21</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CEB84459-C58B-6AB2-6679-3FD61A61FAE7}"/>
              </a:ext>
            </a:extLst>
          </p:cNvPr>
          <p:cNvSpPr txBox="1"/>
          <p:nvPr/>
        </p:nvSpPr>
        <p:spPr>
          <a:xfrm>
            <a:off x="1488208" y="365396"/>
            <a:ext cx="6942900" cy="1200329"/>
          </a:xfrm>
          <a:prstGeom prst="rect">
            <a:avLst/>
          </a:prstGeom>
          <a:noFill/>
        </p:spPr>
        <p:txBody>
          <a:bodyPr wrap="square">
            <a:spAutoFit/>
          </a:bodyPr>
          <a:lstStyle/>
          <a:p>
            <a:r>
              <a:rPr lang="de-DE" sz="7200" b="1" i="1" dirty="0">
                <a:solidFill>
                  <a:schemeClr val="accent2"/>
                </a:solidFill>
                <a:latin typeface="Broadway" panose="04040905080B02020502" pitchFamily="82" charset="0"/>
              </a:rPr>
              <a:t>Stein-Design</a:t>
            </a:r>
          </a:p>
        </p:txBody>
      </p:sp>
      <p:pic>
        <p:nvPicPr>
          <p:cNvPr id="14338" name="Picture 2" descr="Bildergebnis für stein design für kinder">
            <a:extLst>
              <a:ext uri="{FF2B5EF4-FFF2-40B4-BE49-F238E27FC236}">
                <a16:creationId xmlns:a16="http://schemas.microsoft.com/office/drawing/2014/main" id="{31A22D7D-1EBC-C046-2E3C-2718D1FC6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950" y="1529362"/>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and Painted Flower Stones | Painted rocks, Painted rocks diy, Painted ...">
            <a:extLst>
              <a:ext uri="{FF2B5EF4-FFF2-40B4-BE49-F238E27FC236}">
                <a16:creationId xmlns:a16="http://schemas.microsoft.com/office/drawing/2014/main" id="{111AEE74-5504-4D65-4D05-7C98951B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5446" y="4404065"/>
            <a:ext cx="2719526" cy="203964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teine bemalen - 50 Ideen, Malvorlagen, einfache Motive und Muster">
            <a:extLst>
              <a:ext uri="{FF2B5EF4-FFF2-40B4-BE49-F238E27FC236}">
                <a16:creationId xmlns:a16="http://schemas.microsoft.com/office/drawing/2014/main" id="{C7C2F14D-663A-BB5D-344D-0613898FD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110" y="4205795"/>
            <a:ext cx="2485325" cy="203964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BBDA0A7F-23DA-C25F-8345-C43082203F30}"/>
              </a:ext>
            </a:extLst>
          </p:cNvPr>
          <p:cNvPicPr>
            <a:picLocks noChangeAspect="1"/>
          </p:cNvPicPr>
          <p:nvPr/>
        </p:nvPicPr>
        <p:blipFill rotWithShape="1">
          <a:blip r:embed="rId5"/>
          <a:srcRect l="15000" t="20911" r="42943" b="6395"/>
          <a:stretch/>
        </p:blipFill>
        <p:spPr>
          <a:xfrm>
            <a:off x="782093" y="1343725"/>
            <a:ext cx="5476279" cy="5324274"/>
          </a:xfrm>
          <a:prstGeom prst="rect">
            <a:avLst/>
          </a:prstGeom>
        </p:spPr>
      </p:pic>
    </p:spTree>
    <p:extLst>
      <p:ext uri="{BB962C8B-B14F-4D97-AF65-F5344CB8AC3E}">
        <p14:creationId xmlns:p14="http://schemas.microsoft.com/office/powerpoint/2010/main" val="132785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6BCA72C5-57B7-AC88-977C-E2BE5C11F986}"/>
              </a:ext>
            </a:extLst>
          </p:cNvPr>
          <p:cNvSpPr txBox="1">
            <a:spLocks noChangeArrowheads="1"/>
          </p:cNvSpPr>
          <p:nvPr/>
        </p:nvSpPr>
        <p:spPr bwMode="auto">
          <a:xfrm>
            <a:off x="9836459" y="935343"/>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22</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CEB84459-C58B-6AB2-6679-3FD61A61FAE7}"/>
              </a:ext>
            </a:extLst>
          </p:cNvPr>
          <p:cNvSpPr txBox="1"/>
          <p:nvPr/>
        </p:nvSpPr>
        <p:spPr>
          <a:xfrm>
            <a:off x="3382393" y="656207"/>
            <a:ext cx="6942900" cy="1569660"/>
          </a:xfrm>
          <a:prstGeom prst="rect">
            <a:avLst/>
          </a:prstGeom>
          <a:noFill/>
        </p:spPr>
        <p:txBody>
          <a:bodyPr wrap="square">
            <a:spAutoFit/>
          </a:bodyPr>
          <a:lstStyle/>
          <a:p>
            <a:r>
              <a:rPr lang="de-DE" sz="9600" b="1" i="1" dirty="0">
                <a:solidFill>
                  <a:schemeClr val="accent2"/>
                </a:solidFill>
                <a:latin typeface="Franklin Gothic Heavy" panose="020B0903020102020204" pitchFamily="34" charset="0"/>
              </a:rPr>
              <a:t>Holz</a:t>
            </a:r>
          </a:p>
        </p:txBody>
      </p:sp>
      <p:pic>
        <p:nvPicPr>
          <p:cNvPr id="1026" name="Picture 2" descr="49+ nett Bilder Holzdeko Garten / Pin On Hochzeitsgeschenke - Eine ...">
            <a:extLst>
              <a:ext uri="{FF2B5EF4-FFF2-40B4-BE49-F238E27FC236}">
                <a16:creationId xmlns:a16="http://schemas.microsoft.com/office/drawing/2014/main" id="{ED97A191-C534-6077-CF2C-CB32755D3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1977" y="2840854"/>
            <a:ext cx="2457636" cy="3686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e 63 besten Bilder von Sommer-Garten | Holz ideen, Basteln mit holz ...">
            <a:extLst>
              <a:ext uri="{FF2B5EF4-FFF2-40B4-BE49-F238E27FC236}">
                <a16:creationId xmlns:a16="http://schemas.microsoft.com/office/drawing/2014/main" id="{1EE8559F-2E1C-9902-2E16-2F3090D91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6459" y="2725444"/>
            <a:ext cx="1516006" cy="26915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1+ Ideen für Fensterdeko Sommer zum selber machen">
            <a:extLst>
              <a:ext uri="{FF2B5EF4-FFF2-40B4-BE49-F238E27FC236}">
                <a16:creationId xmlns:a16="http://schemas.microsoft.com/office/drawing/2014/main" id="{6CE4EF70-FF40-CD8B-7268-80180892D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054" y="706759"/>
            <a:ext cx="2844430" cy="5237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rken mit Kindern: 14 Ideen für Holzarbeiten und einfache Anleitungen ...">
            <a:extLst>
              <a:ext uri="{FF2B5EF4-FFF2-40B4-BE49-F238E27FC236}">
                <a16:creationId xmlns:a16="http://schemas.microsoft.com/office/drawing/2014/main" id="{AD1AF1C4-F5E7-2B48-9A7E-E482DE21BF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19" r="14316"/>
          <a:stretch/>
        </p:blipFill>
        <p:spPr bwMode="auto">
          <a:xfrm>
            <a:off x="255736" y="2282813"/>
            <a:ext cx="3491204" cy="380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4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1670934-35BD-D9C4-27E6-8C20CFBC4067}"/>
              </a:ext>
            </a:extLst>
          </p:cNvPr>
          <p:cNvPicPr>
            <a:picLocks noChangeAspect="1"/>
          </p:cNvPicPr>
          <p:nvPr/>
        </p:nvPicPr>
        <p:blipFill rotWithShape="1">
          <a:blip r:embed="rId2"/>
          <a:srcRect l="6262" t="13722" r="11834" b="5372"/>
          <a:stretch/>
        </p:blipFill>
        <p:spPr>
          <a:xfrm>
            <a:off x="1103109" y="639383"/>
            <a:ext cx="9985782" cy="5548545"/>
          </a:xfrm>
          <a:prstGeom prst="rect">
            <a:avLst/>
          </a:prstGeom>
        </p:spPr>
      </p:pic>
      <p:sp>
        <p:nvSpPr>
          <p:cNvPr id="2" name="Textfeld 2">
            <a:extLst>
              <a:ext uri="{FF2B5EF4-FFF2-40B4-BE49-F238E27FC236}">
                <a16:creationId xmlns:a16="http://schemas.microsoft.com/office/drawing/2014/main" id="{8C6B8A78-EA20-C29D-62F6-655C91A72BD3}"/>
              </a:ext>
            </a:extLst>
          </p:cNvPr>
          <p:cNvSpPr txBox="1">
            <a:spLocks noChangeArrowheads="1"/>
          </p:cNvSpPr>
          <p:nvPr/>
        </p:nvSpPr>
        <p:spPr bwMode="auto">
          <a:xfrm>
            <a:off x="10511843" y="670072"/>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23</a:t>
            </a:r>
            <a:endParaRPr lang="de-DE" sz="11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022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8C6B8A78-EA20-C29D-62F6-655C91A72BD3}"/>
              </a:ext>
            </a:extLst>
          </p:cNvPr>
          <p:cNvSpPr txBox="1">
            <a:spLocks noChangeArrowheads="1"/>
          </p:cNvSpPr>
          <p:nvPr/>
        </p:nvSpPr>
        <p:spPr bwMode="auto">
          <a:xfrm>
            <a:off x="10511843" y="670072"/>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24</a:t>
            </a:r>
            <a:endParaRPr lang="de-DE" sz="1100" kern="100" dirty="0">
              <a:effectLst/>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7B03EC27-74BE-11CC-C44A-EEFB8A4B7D8C}"/>
              </a:ext>
            </a:extLst>
          </p:cNvPr>
          <p:cNvPicPr>
            <a:picLocks noChangeAspect="1"/>
          </p:cNvPicPr>
          <p:nvPr/>
        </p:nvPicPr>
        <p:blipFill rotWithShape="1">
          <a:blip r:embed="rId2"/>
          <a:srcRect l="5025" t="15274" r="30169" b="8479"/>
          <a:stretch/>
        </p:blipFill>
        <p:spPr>
          <a:xfrm>
            <a:off x="905522" y="319596"/>
            <a:ext cx="9179511" cy="6074982"/>
          </a:xfrm>
          <a:prstGeom prst="rect">
            <a:avLst/>
          </a:prstGeom>
        </p:spPr>
      </p:pic>
    </p:spTree>
    <p:extLst>
      <p:ext uri="{BB962C8B-B14F-4D97-AF65-F5344CB8AC3E}">
        <p14:creationId xmlns:p14="http://schemas.microsoft.com/office/powerpoint/2010/main" val="3169084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8C6B8A78-EA20-C29D-62F6-655C91A72BD3}"/>
              </a:ext>
            </a:extLst>
          </p:cNvPr>
          <p:cNvSpPr txBox="1">
            <a:spLocks noChangeArrowheads="1"/>
          </p:cNvSpPr>
          <p:nvPr/>
        </p:nvSpPr>
        <p:spPr bwMode="auto">
          <a:xfrm>
            <a:off x="10511843" y="670072"/>
            <a:ext cx="1154096"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25</a:t>
            </a:r>
            <a:endParaRPr lang="de-DE" sz="1100" kern="100" dirty="0">
              <a:effectLst/>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731A5C63-64F3-08D8-1924-6CAE960AFE1F}"/>
              </a:ext>
            </a:extLst>
          </p:cNvPr>
          <p:cNvSpPr txBox="1"/>
          <p:nvPr/>
        </p:nvSpPr>
        <p:spPr>
          <a:xfrm>
            <a:off x="1349867" y="875195"/>
            <a:ext cx="4911387" cy="1661993"/>
          </a:xfrm>
          <a:prstGeom prst="rect">
            <a:avLst/>
          </a:prstGeom>
          <a:noFill/>
        </p:spPr>
        <p:txBody>
          <a:bodyPr wrap="square">
            <a:spAutoFit/>
          </a:bodyPr>
          <a:lstStyle/>
          <a:p>
            <a:r>
              <a:rPr lang="de-DE" sz="6600" i="1" dirty="0">
                <a:solidFill>
                  <a:srgbClr val="0000FF"/>
                </a:solidFill>
                <a:latin typeface="Candara" panose="020E0502030303020204" pitchFamily="34" charset="0"/>
              </a:rPr>
              <a:t>PRIMUS-Band</a:t>
            </a:r>
          </a:p>
          <a:p>
            <a:r>
              <a:rPr lang="de-DE" sz="3600" i="1" dirty="0">
                <a:solidFill>
                  <a:srgbClr val="0000FF"/>
                </a:solidFill>
                <a:latin typeface="Candara" panose="020E0502030303020204" pitchFamily="34" charset="0"/>
              </a:rPr>
              <a:t>PRIMUS spielt</a:t>
            </a:r>
            <a:endParaRPr lang="de-DE" sz="3600" dirty="0">
              <a:solidFill>
                <a:srgbClr val="0000FF"/>
              </a:solidFill>
              <a:latin typeface="Candara" panose="020E0502030303020204" pitchFamily="34" charset="0"/>
            </a:endParaRPr>
          </a:p>
        </p:txBody>
      </p:sp>
      <p:pic>
        <p:nvPicPr>
          <p:cNvPr id="5" name="Picture 4" descr="Band clipart cartoon, Band cartoon Transparent FREE for download on ...">
            <a:extLst>
              <a:ext uri="{FF2B5EF4-FFF2-40B4-BE49-F238E27FC236}">
                <a16:creationId xmlns:a16="http://schemas.microsoft.com/office/drawing/2014/main" id="{1CB5DB9F-856A-5B74-B5BD-11EE710D0B60}"/>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8941" y="2119550"/>
            <a:ext cx="6243192" cy="422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88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842A0044-D241-A9DB-17E3-8382780B9A8C}"/>
              </a:ext>
            </a:extLst>
          </p:cNvPr>
          <p:cNvSpPr txBox="1">
            <a:spLocks noChangeArrowheads="1"/>
          </p:cNvSpPr>
          <p:nvPr/>
        </p:nvSpPr>
        <p:spPr bwMode="auto">
          <a:xfrm>
            <a:off x="10143432" y="597991"/>
            <a:ext cx="1228863"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26</a:t>
            </a:r>
            <a:endParaRPr lang="de-DE" sz="1100" kern="100" dirty="0">
              <a:effectLst/>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A0C73837-310B-D866-48AE-DB3B5EA0C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07" y="421689"/>
            <a:ext cx="8330213" cy="6247660"/>
          </a:xfrm>
          <a:prstGeom prst="rect">
            <a:avLst/>
          </a:prstGeom>
        </p:spPr>
      </p:pic>
    </p:spTree>
    <p:extLst>
      <p:ext uri="{BB962C8B-B14F-4D97-AF65-F5344CB8AC3E}">
        <p14:creationId xmlns:p14="http://schemas.microsoft.com/office/powerpoint/2010/main" val="329600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870F89-B65A-0D61-3ABD-19CA6A3B1A48}"/>
              </a:ext>
            </a:extLst>
          </p:cNvPr>
          <p:cNvPicPr>
            <a:picLocks noChangeAspect="1"/>
          </p:cNvPicPr>
          <p:nvPr/>
        </p:nvPicPr>
        <p:blipFill rotWithShape="1">
          <a:blip r:embed="rId2"/>
          <a:srcRect l="24102" t="27314" r="21869" b="13657"/>
          <a:stretch/>
        </p:blipFill>
        <p:spPr>
          <a:xfrm>
            <a:off x="1136342" y="417251"/>
            <a:ext cx="10120544" cy="6219634"/>
          </a:xfrm>
          <a:prstGeom prst="rect">
            <a:avLst/>
          </a:prstGeom>
        </p:spPr>
      </p:pic>
    </p:spTree>
    <p:extLst>
      <p:ext uri="{BB962C8B-B14F-4D97-AF65-F5344CB8AC3E}">
        <p14:creationId xmlns:p14="http://schemas.microsoft.com/office/powerpoint/2010/main" val="13356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7F1ABF5-7A2C-07EE-6124-7F3FBF8939ED}"/>
              </a:ext>
            </a:extLst>
          </p:cNvPr>
          <p:cNvPicPr>
            <a:picLocks noChangeAspect="1"/>
          </p:cNvPicPr>
          <p:nvPr/>
        </p:nvPicPr>
        <p:blipFill rotWithShape="1">
          <a:blip r:embed="rId2"/>
          <a:srcRect l="25922" t="27055" r="23034" b="12233"/>
          <a:stretch/>
        </p:blipFill>
        <p:spPr>
          <a:xfrm>
            <a:off x="1180729" y="337350"/>
            <a:ext cx="9516863" cy="6367203"/>
          </a:xfrm>
          <a:prstGeom prst="rect">
            <a:avLst/>
          </a:prstGeom>
        </p:spPr>
      </p:pic>
    </p:spTree>
    <p:extLst>
      <p:ext uri="{BB962C8B-B14F-4D97-AF65-F5344CB8AC3E}">
        <p14:creationId xmlns:p14="http://schemas.microsoft.com/office/powerpoint/2010/main" val="1223844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878DB2-6BF1-E43C-0F07-373EB67BF395}"/>
              </a:ext>
            </a:extLst>
          </p:cNvPr>
          <p:cNvPicPr>
            <a:picLocks noChangeAspect="1"/>
          </p:cNvPicPr>
          <p:nvPr/>
        </p:nvPicPr>
        <p:blipFill rotWithShape="1">
          <a:blip r:embed="rId2"/>
          <a:srcRect l="22719" t="22783" r="23180" b="10421"/>
          <a:stretch/>
        </p:blipFill>
        <p:spPr>
          <a:xfrm>
            <a:off x="1526959" y="377136"/>
            <a:ext cx="8788894" cy="6103727"/>
          </a:xfrm>
          <a:prstGeom prst="rect">
            <a:avLst/>
          </a:prstGeom>
        </p:spPr>
      </p:pic>
    </p:spTree>
    <p:extLst>
      <p:ext uri="{BB962C8B-B14F-4D97-AF65-F5344CB8AC3E}">
        <p14:creationId xmlns:p14="http://schemas.microsoft.com/office/powerpoint/2010/main" val="3244818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755432E4-AA7C-9F46-5EB2-59592433A093}"/>
              </a:ext>
            </a:extLst>
          </p:cNvPr>
          <p:cNvSpPr txBox="1">
            <a:spLocks noChangeArrowheads="1"/>
          </p:cNvSpPr>
          <p:nvPr/>
        </p:nvSpPr>
        <p:spPr bwMode="auto">
          <a:xfrm>
            <a:off x="10152309" y="897332"/>
            <a:ext cx="676275"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a:solidFill>
                  <a:srgbClr val="FFFFFF"/>
                </a:solidFill>
                <a:effectLst/>
                <a:ea typeface="Calibri" panose="020F0502020204030204" pitchFamily="34" charset="0"/>
                <a:cs typeface="Times New Roman" panose="02020603050405020304" pitchFamily="18" charset="0"/>
              </a:rPr>
              <a:t>5</a:t>
            </a:r>
            <a:endParaRPr lang="de-DE" sz="1100" kern="100">
              <a:effectLst/>
              <a:ea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988D8AA9-F745-9B6D-1204-A62ED79779E5}"/>
              </a:ext>
            </a:extLst>
          </p:cNvPr>
          <p:cNvPicPr>
            <a:picLocks noChangeAspect="1"/>
          </p:cNvPicPr>
          <p:nvPr/>
        </p:nvPicPr>
        <p:blipFill rotWithShape="1">
          <a:blip r:embed="rId2"/>
          <a:srcRect l="30437" t="13980" r="35049" b="32603"/>
          <a:stretch/>
        </p:blipFill>
        <p:spPr>
          <a:xfrm>
            <a:off x="516985" y="876389"/>
            <a:ext cx="5771935" cy="5024760"/>
          </a:xfrm>
          <a:prstGeom prst="rect">
            <a:avLst/>
          </a:prstGeom>
        </p:spPr>
      </p:pic>
      <p:pic>
        <p:nvPicPr>
          <p:cNvPr id="7" name="Grafik 6">
            <a:extLst>
              <a:ext uri="{FF2B5EF4-FFF2-40B4-BE49-F238E27FC236}">
                <a16:creationId xmlns:a16="http://schemas.microsoft.com/office/drawing/2014/main" id="{B3B1D012-444A-B8A3-BEED-0D120B3B41CB}"/>
              </a:ext>
            </a:extLst>
          </p:cNvPr>
          <p:cNvPicPr>
            <a:picLocks noChangeAspect="1"/>
          </p:cNvPicPr>
          <p:nvPr/>
        </p:nvPicPr>
        <p:blipFill rotWithShape="1">
          <a:blip r:embed="rId2"/>
          <a:srcRect l="30437" t="67397" r="35049" b="4854"/>
          <a:stretch/>
        </p:blipFill>
        <p:spPr>
          <a:xfrm>
            <a:off x="6182999" y="3341192"/>
            <a:ext cx="5660691" cy="2559957"/>
          </a:xfrm>
          <a:prstGeom prst="rect">
            <a:avLst/>
          </a:prstGeom>
        </p:spPr>
      </p:pic>
    </p:spTree>
    <p:extLst>
      <p:ext uri="{BB962C8B-B14F-4D97-AF65-F5344CB8AC3E}">
        <p14:creationId xmlns:p14="http://schemas.microsoft.com/office/powerpoint/2010/main" val="352489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5D04D8D6-E834-D492-03A2-863019987BD9}"/>
              </a:ext>
            </a:extLst>
          </p:cNvPr>
          <p:cNvSpPr txBox="1">
            <a:spLocks noChangeArrowheads="1"/>
          </p:cNvSpPr>
          <p:nvPr/>
        </p:nvSpPr>
        <p:spPr bwMode="auto">
          <a:xfrm>
            <a:off x="10454150" y="677890"/>
            <a:ext cx="676275"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ffectLst/>
                <a:ea typeface="Calibri" panose="020F0502020204030204" pitchFamily="34" charset="0"/>
                <a:cs typeface="Times New Roman" panose="02020603050405020304" pitchFamily="18" charset="0"/>
              </a:rPr>
              <a:t>6</a:t>
            </a:r>
            <a:endParaRPr lang="de-DE" sz="1100" kern="100" dirty="0">
              <a:effectLst/>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2DC8E6FF-C420-0818-1CC7-200A0AB6BCD6}"/>
              </a:ext>
            </a:extLst>
          </p:cNvPr>
          <p:cNvPicPr>
            <a:picLocks noChangeAspect="1"/>
          </p:cNvPicPr>
          <p:nvPr/>
        </p:nvPicPr>
        <p:blipFill rotWithShape="1">
          <a:blip r:embed="rId2"/>
          <a:srcRect l="510" t="15792" r="29296" b="10292"/>
          <a:stretch/>
        </p:blipFill>
        <p:spPr>
          <a:xfrm>
            <a:off x="4279037" y="2261586"/>
            <a:ext cx="6851388" cy="4058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feld 5">
            <a:extLst>
              <a:ext uri="{FF2B5EF4-FFF2-40B4-BE49-F238E27FC236}">
                <a16:creationId xmlns:a16="http://schemas.microsoft.com/office/drawing/2014/main" id="{50E686DA-86B5-00BC-BE40-D44ACFF9B27F}"/>
              </a:ext>
            </a:extLst>
          </p:cNvPr>
          <p:cNvSpPr txBox="1"/>
          <p:nvPr/>
        </p:nvSpPr>
        <p:spPr>
          <a:xfrm>
            <a:off x="727969" y="935342"/>
            <a:ext cx="6383091" cy="4770537"/>
          </a:xfrm>
          <a:prstGeom prst="rect">
            <a:avLst/>
          </a:prstGeom>
          <a:noFill/>
        </p:spPr>
        <p:txBody>
          <a:bodyPr wrap="square">
            <a:spAutoFit/>
          </a:bodyPr>
          <a:lstStyle/>
          <a:p>
            <a:pPr algn="l"/>
            <a:r>
              <a:rPr lang="de-DE" sz="3200" b="0" i="0" dirty="0">
                <a:solidFill>
                  <a:srgbClr val="00B050"/>
                </a:solidFill>
                <a:effectLst/>
                <a:latin typeface="Comic Sans MS" panose="030F0702030302020204" pitchFamily="66" charset="0"/>
              </a:rPr>
              <a:t>„Meine Welt im </a:t>
            </a:r>
            <a:r>
              <a:rPr lang="de-DE" sz="3200" b="0" i="0" dirty="0" err="1">
                <a:solidFill>
                  <a:srgbClr val="00B050"/>
                </a:solidFill>
                <a:effectLst/>
                <a:latin typeface="Comic Sans MS" panose="030F0702030302020204" pitchFamily="66" charset="0"/>
              </a:rPr>
              <a:t>Schukarton</a:t>
            </a:r>
            <a:r>
              <a:rPr lang="de-DE" sz="3200" b="0" i="0" dirty="0">
                <a:solidFill>
                  <a:srgbClr val="00B050"/>
                </a:solidFill>
                <a:effectLst/>
                <a:latin typeface="Comic Sans MS" panose="030F0702030302020204" pitchFamily="66" charset="0"/>
              </a:rPr>
              <a:t>“</a:t>
            </a:r>
          </a:p>
          <a:p>
            <a:pPr algn="l"/>
            <a:r>
              <a:rPr lang="de-DE" sz="3200" b="0" i="0" dirty="0">
                <a:solidFill>
                  <a:srgbClr val="00B050"/>
                </a:solidFill>
                <a:effectLst/>
                <a:latin typeface="Comic Sans MS" panose="030F0702030302020204" pitchFamily="66" charset="0"/>
              </a:rPr>
              <a:t> </a:t>
            </a:r>
          </a:p>
          <a:p>
            <a:pPr algn="l"/>
            <a:r>
              <a:rPr lang="de-DE" sz="2000" b="0" i="1" dirty="0">
                <a:solidFill>
                  <a:srgbClr val="00B050"/>
                </a:solidFill>
                <a:effectLst/>
                <a:latin typeface="Comic Sans MS" panose="030F0702030302020204" pitchFamily="66" charset="0"/>
              </a:rPr>
              <a:t>Traumzimmer</a:t>
            </a:r>
          </a:p>
          <a:p>
            <a:pPr algn="l"/>
            <a:r>
              <a:rPr lang="de-DE" sz="2000" b="0" i="1" dirty="0">
                <a:solidFill>
                  <a:srgbClr val="00B050"/>
                </a:solidFill>
                <a:effectLst/>
                <a:latin typeface="Comic Sans MS" panose="030F0702030302020204" pitchFamily="66" charset="0"/>
              </a:rPr>
              <a:t>Lieblingsmärchen</a:t>
            </a:r>
          </a:p>
          <a:p>
            <a:pPr algn="l"/>
            <a:r>
              <a:rPr lang="de-DE" sz="2000" b="0" i="1" dirty="0">
                <a:solidFill>
                  <a:srgbClr val="00B050"/>
                </a:solidFill>
                <a:effectLst/>
                <a:latin typeface="Comic Sans MS" panose="030F0702030302020204" pitchFamily="66" charset="0"/>
              </a:rPr>
              <a:t>Serie und Co</a:t>
            </a:r>
            <a:endParaRPr lang="de-DE" sz="2000" i="1" dirty="0">
              <a:solidFill>
                <a:srgbClr val="00B050"/>
              </a:solidFill>
              <a:latin typeface="Comic Sans MS" panose="030F0702030302020204" pitchFamily="66" charset="0"/>
            </a:endParaRPr>
          </a:p>
          <a:p>
            <a:pPr algn="l"/>
            <a:endParaRPr lang="de-DE" sz="2000" b="0" i="1" dirty="0">
              <a:solidFill>
                <a:srgbClr val="00B050"/>
              </a:solidFill>
              <a:effectLst/>
              <a:latin typeface="Comic Sans MS" panose="030F0702030302020204" pitchFamily="66" charset="0"/>
            </a:endParaRPr>
          </a:p>
          <a:p>
            <a:pPr algn="l"/>
            <a:endParaRPr lang="de-DE" sz="2000" b="0" i="1" dirty="0">
              <a:solidFill>
                <a:srgbClr val="00B050"/>
              </a:solidFill>
              <a:effectLst/>
              <a:latin typeface="Comic Sans MS" panose="030F0702030302020204" pitchFamily="66" charset="0"/>
            </a:endParaRPr>
          </a:p>
          <a:p>
            <a:pPr algn="l"/>
            <a:r>
              <a:rPr lang="de-DE" sz="2000" b="0" i="1" dirty="0">
                <a:solidFill>
                  <a:srgbClr val="00B050"/>
                </a:solidFill>
                <a:effectLst/>
                <a:latin typeface="Comic Sans MS" panose="030F0702030302020204" pitchFamily="66" charset="0"/>
              </a:rPr>
              <a:t>Bastele dir deine </a:t>
            </a:r>
          </a:p>
          <a:p>
            <a:pPr algn="l"/>
            <a:r>
              <a:rPr lang="de-DE" sz="2000" b="0" i="1" dirty="0">
                <a:solidFill>
                  <a:srgbClr val="00B050"/>
                </a:solidFill>
                <a:effectLst/>
                <a:latin typeface="Comic Sans MS" panose="030F0702030302020204" pitchFamily="66" charset="0"/>
              </a:rPr>
              <a:t>kleine Welt im Schuhkarton</a:t>
            </a:r>
          </a:p>
          <a:p>
            <a:pPr algn="l"/>
            <a:endParaRPr lang="de-DE" sz="2000" i="1" dirty="0">
              <a:solidFill>
                <a:srgbClr val="00B050"/>
              </a:solidFill>
              <a:latin typeface="Comic Sans MS" panose="030F0702030302020204" pitchFamily="66" charset="0"/>
            </a:endParaRPr>
          </a:p>
          <a:p>
            <a:pPr algn="l"/>
            <a:endParaRPr lang="de-DE" sz="2000" b="0" i="1" dirty="0">
              <a:solidFill>
                <a:srgbClr val="00B050"/>
              </a:solidFill>
              <a:effectLst/>
              <a:latin typeface="Comic Sans MS" panose="030F0702030302020204" pitchFamily="66" charset="0"/>
            </a:endParaRPr>
          </a:p>
          <a:p>
            <a:pPr algn="l"/>
            <a:endParaRPr lang="de-DE" sz="2000" i="1" dirty="0">
              <a:solidFill>
                <a:srgbClr val="00B050"/>
              </a:solidFill>
              <a:latin typeface="Comic Sans MS" panose="030F0702030302020204" pitchFamily="66" charset="0"/>
            </a:endParaRPr>
          </a:p>
          <a:p>
            <a:pPr algn="l"/>
            <a:r>
              <a:rPr lang="de-DE" sz="2000" b="0" i="1" dirty="0">
                <a:solidFill>
                  <a:srgbClr val="00B050"/>
                </a:solidFill>
                <a:effectLst/>
                <a:latin typeface="Comic Sans MS" panose="030F0702030302020204" pitchFamily="66" charset="0"/>
              </a:rPr>
              <a:t>JG 2-6</a:t>
            </a:r>
            <a:endParaRPr lang="de-DE" sz="2000" b="0" i="0" dirty="0">
              <a:solidFill>
                <a:srgbClr val="00B050"/>
              </a:solidFill>
              <a:effectLst/>
              <a:latin typeface="Comic Sans MS" panose="030F0702030302020204" pitchFamily="66" charset="0"/>
            </a:endParaRPr>
          </a:p>
          <a:p>
            <a:pPr algn="l"/>
            <a:r>
              <a:rPr lang="de-DE" sz="2000" b="0" i="0" dirty="0">
                <a:solidFill>
                  <a:srgbClr val="00B050"/>
                </a:solidFill>
                <a:effectLst/>
                <a:latin typeface="Comic Sans MS" panose="030F0702030302020204" pitchFamily="66" charset="0"/>
              </a:rPr>
              <a:t> </a:t>
            </a:r>
          </a:p>
        </p:txBody>
      </p:sp>
    </p:spTree>
    <p:extLst>
      <p:ext uri="{BB962C8B-B14F-4D97-AF65-F5344CB8AC3E}">
        <p14:creationId xmlns:p14="http://schemas.microsoft.com/office/powerpoint/2010/main" val="411867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50745D29-087E-12F0-46CA-A2EE3B045187}"/>
              </a:ext>
            </a:extLst>
          </p:cNvPr>
          <p:cNvSpPr txBox="1">
            <a:spLocks noChangeArrowheads="1"/>
          </p:cNvSpPr>
          <p:nvPr/>
        </p:nvSpPr>
        <p:spPr bwMode="auto">
          <a:xfrm>
            <a:off x="10489661" y="837688"/>
            <a:ext cx="676275"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7</a:t>
            </a:r>
            <a:endParaRPr lang="de-DE" sz="1100" kern="100" dirty="0">
              <a:effectLst/>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CCDDE428-7DF3-CFA3-45D8-F2B4AC52D597}"/>
              </a:ext>
            </a:extLst>
          </p:cNvPr>
          <p:cNvPicPr>
            <a:picLocks noChangeAspect="1"/>
          </p:cNvPicPr>
          <p:nvPr/>
        </p:nvPicPr>
        <p:blipFill rotWithShape="1">
          <a:blip r:embed="rId2"/>
          <a:srcRect l="11505" t="18771" r="41092" b="16893"/>
          <a:stretch/>
        </p:blipFill>
        <p:spPr>
          <a:xfrm>
            <a:off x="1026064" y="402965"/>
            <a:ext cx="5779363" cy="4412202"/>
          </a:xfrm>
          <a:prstGeom prst="rect">
            <a:avLst/>
          </a:prstGeom>
        </p:spPr>
      </p:pic>
      <p:pic>
        <p:nvPicPr>
          <p:cNvPr id="6" name="Grafik 5">
            <a:extLst>
              <a:ext uri="{FF2B5EF4-FFF2-40B4-BE49-F238E27FC236}">
                <a16:creationId xmlns:a16="http://schemas.microsoft.com/office/drawing/2014/main" id="{2CD179D6-CD1B-AD2D-CBA9-77A83177EC02}"/>
              </a:ext>
            </a:extLst>
          </p:cNvPr>
          <p:cNvPicPr>
            <a:picLocks noChangeAspect="1"/>
          </p:cNvPicPr>
          <p:nvPr/>
        </p:nvPicPr>
        <p:blipFill rotWithShape="1">
          <a:blip r:embed="rId3"/>
          <a:srcRect l="801" t="17864" r="57767" b="62848"/>
          <a:stretch/>
        </p:blipFill>
        <p:spPr>
          <a:xfrm>
            <a:off x="5322856" y="1653431"/>
            <a:ext cx="4806947" cy="1258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fik 8">
            <a:extLst>
              <a:ext uri="{FF2B5EF4-FFF2-40B4-BE49-F238E27FC236}">
                <a16:creationId xmlns:a16="http://schemas.microsoft.com/office/drawing/2014/main" id="{333EE783-BB84-B3CD-F0B6-8A465F33AB7B}"/>
              </a:ext>
            </a:extLst>
          </p:cNvPr>
          <p:cNvPicPr>
            <a:picLocks noChangeAspect="1"/>
          </p:cNvPicPr>
          <p:nvPr/>
        </p:nvPicPr>
        <p:blipFill rotWithShape="1">
          <a:blip r:embed="rId4"/>
          <a:srcRect l="12160" t="31864" r="40437" b="12621"/>
          <a:stretch/>
        </p:blipFill>
        <p:spPr>
          <a:xfrm>
            <a:off x="6469329" y="3089085"/>
            <a:ext cx="5240318" cy="3452162"/>
          </a:xfrm>
          <a:prstGeom prst="rect">
            <a:avLst/>
          </a:prstGeom>
        </p:spPr>
      </p:pic>
      <p:pic>
        <p:nvPicPr>
          <p:cNvPr id="7" name="Grafik 6">
            <a:extLst>
              <a:ext uri="{FF2B5EF4-FFF2-40B4-BE49-F238E27FC236}">
                <a16:creationId xmlns:a16="http://schemas.microsoft.com/office/drawing/2014/main" id="{086224EA-D5C4-2F38-2280-44044D6DC811}"/>
              </a:ext>
            </a:extLst>
          </p:cNvPr>
          <p:cNvPicPr>
            <a:picLocks noChangeAspect="1"/>
          </p:cNvPicPr>
          <p:nvPr/>
        </p:nvPicPr>
        <p:blipFill rotWithShape="1">
          <a:blip r:embed="rId3"/>
          <a:srcRect l="859" t="71705" r="73085" b="5900"/>
          <a:stretch/>
        </p:blipFill>
        <p:spPr>
          <a:xfrm>
            <a:off x="1176018" y="4365543"/>
            <a:ext cx="3218154" cy="1555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6582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229D49CA-C103-CE91-330F-469B14695C06}"/>
              </a:ext>
            </a:extLst>
          </p:cNvPr>
          <p:cNvSpPr txBox="1">
            <a:spLocks noChangeArrowheads="1"/>
          </p:cNvSpPr>
          <p:nvPr/>
        </p:nvSpPr>
        <p:spPr bwMode="auto">
          <a:xfrm>
            <a:off x="10374251" y="935343"/>
            <a:ext cx="676275" cy="1347470"/>
          </a:xfrm>
          <a:prstGeom prst="rect">
            <a:avLst/>
          </a:prstGeom>
          <a:ln>
            <a:headEnd/>
            <a:tailEnd/>
          </a:ln>
          <a:scene3d>
            <a:camera prst="orthographicFront"/>
            <a:lightRig rig="threePt" dir="t"/>
          </a:scene3d>
          <a:sp3d>
            <a:bevelT w="152400" h="50800" prst="softRound"/>
          </a:sp3d>
        </p:spPr>
        <p:style>
          <a:lnRef idx="2">
            <a:schemeClr val="accent2">
              <a:shade val="50000"/>
            </a:schemeClr>
          </a:lnRef>
          <a:fillRef idx="1">
            <a:schemeClr val="accent2"/>
          </a:fillRef>
          <a:effectRef idx="0">
            <a:schemeClr val="accent2"/>
          </a:effectRef>
          <a:fontRef idx="minor">
            <a:schemeClr val="lt1"/>
          </a:fontRef>
        </p:style>
        <p:txBody>
          <a:bodyPr rot="0" vert="horz" wrap="square" lIns="91440" tIns="45720" rIns="91440" bIns="45720" anchor="t" anchorCtr="0">
            <a:noAutofit/>
          </a:bodyPr>
          <a:lstStyle/>
          <a:p>
            <a:pPr>
              <a:lnSpc>
                <a:spcPct val="107000"/>
              </a:lnSpc>
              <a:spcAft>
                <a:spcPts val="800"/>
              </a:spcAft>
            </a:pPr>
            <a:r>
              <a:rPr lang="de-DE" sz="7200" b="1" kern="100" dirty="0">
                <a:solidFill>
                  <a:srgbClr val="FFFFFF"/>
                </a:solidFill>
                <a:ea typeface="Calibri" panose="020F0502020204030204" pitchFamily="34" charset="0"/>
                <a:cs typeface="Times New Roman" panose="02020603050405020304" pitchFamily="18" charset="0"/>
              </a:rPr>
              <a:t>8</a:t>
            </a:r>
            <a:endParaRPr lang="de-DE" sz="1100" kern="100" dirty="0">
              <a:effectLst/>
              <a:ea typeface="Calibri" panose="020F0502020204030204" pitchFamily="34" charset="0"/>
              <a:cs typeface="Times New Roman" panose="02020603050405020304" pitchFamily="18" charset="0"/>
            </a:endParaRPr>
          </a:p>
        </p:txBody>
      </p:sp>
      <p:sp>
        <p:nvSpPr>
          <p:cNvPr id="4" name="Textfeld 2">
            <a:extLst>
              <a:ext uri="{FF2B5EF4-FFF2-40B4-BE49-F238E27FC236}">
                <a16:creationId xmlns:a16="http://schemas.microsoft.com/office/drawing/2014/main" id="{A7F1B877-B3A3-ABB9-28E9-82B02F93B4F2}"/>
              </a:ext>
            </a:extLst>
          </p:cNvPr>
          <p:cNvSpPr txBox="1">
            <a:spLocks noChangeArrowheads="1"/>
          </p:cNvSpPr>
          <p:nvPr/>
        </p:nvSpPr>
        <p:spPr bwMode="auto">
          <a:xfrm>
            <a:off x="4761096" y="489884"/>
            <a:ext cx="4911725" cy="18065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6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Pralinen und Konfekt </a:t>
            </a:r>
            <a:r>
              <a:rPr lang="de-DE" altLang="de-DE" sz="3600" b="1" dirty="0">
                <a:latin typeface="Comic Sans MS" panose="030F0702030302020204" pitchFamily="66" charset="0"/>
                <a:ea typeface="Calibri" panose="020F0502020204030204" pitchFamily="34" charset="0"/>
                <a:cs typeface="Times New Roman" panose="02020603050405020304" pitchFamily="18" charset="0"/>
              </a:rPr>
              <a:t>S</a:t>
            </a:r>
            <a:r>
              <a:rPr kumimoji="0" lang="de-DE" altLang="de-DE" sz="36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elbstgemacht</a:t>
            </a:r>
            <a:r>
              <a:rPr kumimoji="0" lang="de-DE" altLang="de-DE" sz="3600" b="0"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051" name="Grafik 1" descr="Ein Bild, das Essen, hölzern, Brot, Butter enthält.&#10;&#10;Automatisch generierte Beschreibung">
            <a:extLst>
              <a:ext uri="{FF2B5EF4-FFF2-40B4-BE49-F238E27FC236}">
                <a16:creationId xmlns:a16="http://schemas.microsoft.com/office/drawing/2014/main" id="{6B6A5964-ABD1-83E8-A08F-75D3447C2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4" y="3665552"/>
            <a:ext cx="2295525" cy="2832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8FA5B310-C45B-2118-60E2-B4815D774D84}"/>
              </a:ext>
            </a:extLst>
          </p:cNvPr>
          <p:cNvSpPr txBox="1">
            <a:spLocks noChangeArrowheads="1"/>
          </p:cNvSpPr>
          <p:nvPr/>
        </p:nvSpPr>
        <p:spPr bwMode="auto">
          <a:xfrm>
            <a:off x="7248598" y="2907976"/>
            <a:ext cx="3482975" cy="14351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2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Lecker!</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049" name="Grafik 2" descr="Ein Bild, das Kuchen, Essen, Schokolade, geschnitten enthält.&#10;&#10;Automatisch generierte Beschreibung">
            <a:extLst>
              <a:ext uri="{FF2B5EF4-FFF2-40B4-BE49-F238E27FC236}">
                <a16:creationId xmlns:a16="http://schemas.microsoft.com/office/drawing/2014/main" id="{49053DC9-0B1C-EFC1-745F-0CF8E1C73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958" y="434616"/>
            <a:ext cx="3071356" cy="20922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E8FBF8CC-3EFD-F571-AC03-D500E209037A}"/>
              </a:ext>
            </a:extLst>
          </p:cNvPr>
          <p:cNvSpPr txBox="1">
            <a:spLocks noChangeArrowheads="1"/>
          </p:cNvSpPr>
          <p:nvPr/>
        </p:nvSpPr>
        <p:spPr bwMode="auto">
          <a:xfrm>
            <a:off x="2442889" y="2911162"/>
            <a:ext cx="3975666" cy="285834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Wenn du Lust hast, selbst Pralinen und Konfekt herzustellen, dann bist du hier richtig.</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Wir stellen her:</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Karamell</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Marzipan</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2400" b="1" i="0" u="none" strike="noStrike" cap="none" normalizeH="0" baseline="0" dirty="0">
                <a:ln>
                  <a:noFill/>
                </a:ln>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und mehr . . . </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9647F73D-C3AB-345A-3B8E-23D46FCC9958}"/>
              </a:ext>
            </a:extLst>
          </p:cNvPr>
          <p:cNvSpPr>
            <a:spLocks noChangeArrowheads="1"/>
          </p:cNvSpPr>
          <p:nvPr/>
        </p:nvSpPr>
        <p:spPr bwMode="auto">
          <a:xfrm>
            <a:off x="1120959" y="4781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9" name="Rectangle 7">
            <a:extLst>
              <a:ext uri="{FF2B5EF4-FFF2-40B4-BE49-F238E27FC236}">
                <a16:creationId xmlns:a16="http://schemas.microsoft.com/office/drawing/2014/main" id="{33997149-1B00-CB98-73F6-ECF7F2C574B9}"/>
              </a:ext>
            </a:extLst>
          </p:cNvPr>
          <p:cNvSpPr>
            <a:spLocks noChangeArrowheads="1"/>
          </p:cNvSpPr>
          <p:nvPr/>
        </p:nvSpPr>
        <p:spPr bwMode="auto">
          <a:xfrm>
            <a:off x="1120959" y="935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2D55DE78-91EF-F7A6-0FB7-B894A2AD3052}"/>
              </a:ext>
            </a:extLst>
          </p:cNvPr>
          <p:cNvSpPr>
            <a:spLocks noChangeArrowheads="1"/>
          </p:cNvSpPr>
          <p:nvPr/>
        </p:nvSpPr>
        <p:spPr bwMode="auto">
          <a:xfrm>
            <a:off x="1120959" y="9353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5" name="Grafik 4">
            <a:extLst>
              <a:ext uri="{FF2B5EF4-FFF2-40B4-BE49-F238E27FC236}">
                <a16:creationId xmlns:a16="http://schemas.microsoft.com/office/drawing/2014/main" id="{664E2413-0F7B-5284-39D8-F473E4A071B3}"/>
              </a:ext>
            </a:extLst>
          </p:cNvPr>
          <p:cNvPicPr>
            <a:picLocks noChangeAspect="1"/>
          </p:cNvPicPr>
          <p:nvPr/>
        </p:nvPicPr>
        <p:blipFill rotWithShape="1">
          <a:blip r:embed="rId4"/>
          <a:srcRect l="11796" t="42058" r="31442" b="36698"/>
          <a:stretch/>
        </p:blipFill>
        <p:spPr>
          <a:xfrm>
            <a:off x="5796332" y="4745932"/>
            <a:ext cx="6395668" cy="1346415"/>
          </a:xfrm>
          <a:prstGeom prst="rect">
            <a:avLst/>
          </a:prstGeom>
        </p:spPr>
      </p:pic>
    </p:spTree>
    <p:extLst>
      <p:ext uri="{BB962C8B-B14F-4D97-AF65-F5344CB8AC3E}">
        <p14:creationId xmlns:p14="http://schemas.microsoft.com/office/powerpoint/2010/main" val="343597692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A4E97C33DF07F45AD2386483098DB06" ma:contentTypeVersion="2" ma:contentTypeDescription="Ein neues Dokument erstellen." ma:contentTypeScope="" ma:versionID="bda6b5bb9c2d02445916f3730a2430cb">
  <xsd:schema xmlns:xsd="http://www.w3.org/2001/XMLSchema" xmlns:xs="http://www.w3.org/2001/XMLSchema" xmlns:p="http://schemas.microsoft.com/office/2006/metadata/properties" xmlns:ns2="35484485-2560-435c-86ee-96f49ee104bf" targetNamespace="http://schemas.microsoft.com/office/2006/metadata/properties" ma:root="true" ma:fieldsID="7b06c060aed3830633df167627908d88" ns2:_="">
    <xsd:import namespace="35484485-2560-435c-86ee-96f49ee104b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484485-2560-435c-86ee-96f49ee104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FBEF7-BACD-4D65-8277-4542BA958570}">
  <ds:schemaRefs>
    <ds:schemaRef ds:uri="http://schemas.microsoft.com/sharepoint/v3/contenttype/forms"/>
  </ds:schemaRefs>
</ds:datastoreItem>
</file>

<file path=customXml/itemProps2.xml><?xml version="1.0" encoding="utf-8"?>
<ds:datastoreItem xmlns:ds="http://schemas.openxmlformats.org/officeDocument/2006/customXml" ds:itemID="{1B494DD8-5914-478E-A5EC-3B8017A89C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484485-2560-435c-86ee-96f49ee10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374</Words>
  <Application>Microsoft Office PowerPoint</Application>
  <PresentationFormat>Breitbild</PresentationFormat>
  <Paragraphs>89</Paragraphs>
  <Slides>27</Slides>
  <Notes>0</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27</vt:i4>
      </vt:variant>
    </vt:vector>
  </HeadingPairs>
  <TitlesOfParts>
    <vt:vector size="39" baseType="lpstr">
      <vt:lpstr>Arial</vt:lpstr>
      <vt:lpstr>Broadway</vt:lpstr>
      <vt:lpstr>Calibri</vt:lpstr>
      <vt:lpstr>Calibri Light</vt:lpstr>
      <vt:lpstr>Candara</vt:lpstr>
      <vt:lpstr>Comic Sans MS</vt:lpstr>
      <vt:lpstr>Exotc350 Bd BT</vt:lpstr>
      <vt:lpstr>Franklin Gothic Heavy</vt:lpstr>
      <vt:lpstr>Goudy Stout</vt:lpstr>
      <vt:lpstr>Maiandra GD</vt:lpstr>
      <vt:lpstr>MV Boli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Zurück in die Vergangenheit –  Leben im antiken Rom (Jahrgang 4-7)</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Marion Bothe</dc:creator>
  <cp:lastModifiedBy>Ralf Gier</cp:lastModifiedBy>
  <cp:revision>2</cp:revision>
  <dcterms:created xsi:type="dcterms:W3CDTF">2023-03-25T07:36:46Z</dcterms:created>
  <dcterms:modified xsi:type="dcterms:W3CDTF">2023-03-29T16:48:15Z</dcterms:modified>
</cp:coreProperties>
</file>